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rchitects Daughter"/>
      <p:regular r:id="rId21"/>
    </p:embeddedFont>
    <p:embeddedFont>
      <p:font typeface="Caveat"/>
      <p:regular r:id="rId22"/>
      <p:bold r:id="rId23"/>
    </p:embeddedFont>
    <p:embeddedFont>
      <p:font typeface="Lobster"/>
      <p:regular r:id="rId24"/>
    </p:embeddedFont>
    <p:embeddedFont>
      <p:font typeface="Fredoka One"/>
      <p:regular r:id="rId25"/>
    </p:embeddedFont>
    <p:embeddedFont>
      <p:font typeface="Montserrat"/>
      <p:regular r:id="rId26"/>
      <p:bold r:id="rId27"/>
      <p:italic r:id="rId28"/>
      <p:boldItalic r:id="rId29"/>
    </p:embeddedFont>
    <p:embeddedFont>
      <p:font typeface="Lato"/>
      <p:regular r:id="rId30"/>
      <p:bold r:id="rId31"/>
      <p:italic r:id="rId32"/>
      <p:boldItalic r:id="rId33"/>
    </p:embeddedFont>
    <p:embeddedFont>
      <p:font typeface="Hind"/>
      <p:regular r:id="rId34"/>
      <p:bold r:id="rId35"/>
    </p:embeddedFont>
    <p:embeddedFont>
      <p:font typeface="Average"/>
      <p:regular r:id="rId36"/>
    </p:embeddedFont>
    <p:embeddedFont>
      <p:font typeface="Oswald"/>
      <p:regular r:id="rId37"/>
      <p:bold r:id="rId38"/>
    </p:embeddedFont>
    <p:embeddedFont>
      <p:font typeface="Comforta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font" Target="fonts/ArchitectsDaughter-regular.fntdata"/><Relationship Id="rId24" Type="http://schemas.openxmlformats.org/officeDocument/2006/relationships/font" Target="fonts/Lobster-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FredokaOne-regular.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Hind-bold.fntdata"/><Relationship Id="rId12" Type="http://schemas.openxmlformats.org/officeDocument/2006/relationships/slide" Target="slides/slide7.xml"/><Relationship Id="rId34" Type="http://schemas.openxmlformats.org/officeDocument/2006/relationships/font" Target="fonts/Hind-regular.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Average-regular.fntdata"/><Relationship Id="rId17" Type="http://schemas.openxmlformats.org/officeDocument/2006/relationships/slide" Target="slides/slide12.xml"/><Relationship Id="rId39" Type="http://schemas.openxmlformats.org/officeDocument/2006/relationships/font" Target="fonts/Comfortaa-regular.fntdata"/><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b8bb6b7da_0_30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b8bb6b7da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b8bb6b7da_0_32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b8bb6b7da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b8bb6b7da_0_32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b8bb6b7da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b8bb6b7da_0_32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b8bb6b7da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dc7d0958b_0_2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dc7d0958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cbfc50d99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cbfc50d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8c80bc710_0_6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8c80bc71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dc7d0958b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dc7d0958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dc7d0958b_0_3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dc7d0958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855f4018a_0_2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855f4018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b8bb6b7da_0_30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b8bb6b7d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8c80bc710_0_6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8c80bc71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64d08a23d_0_4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64d08a23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b8bb6b7da_0_31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b8bb6b7d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b8bb6b7da_0_31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b8bb6b7d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hyperlink" Target="https://storyworks.scholastic.com/issues/2021-22/100121/this-is-the-end-of-chicago.html?lmode=1&amp;share-slideshow=b4a7e69f23cc5505ff1839b95a2f4899" TargetMode="External"/><Relationship Id="rId5"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hyperlink" Target="https://storyworks.scholastic.com/issues/2021-22/100121/this-is-the-end-of-chicago.html?lmode=1&amp;share-video=70f958de7a7a4e2d8e8e0b6a1c0afd3d" TargetMode="External"/><Relationship Id="rId6" Type="http://schemas.openxmlformats.org/officeDocument/2006/relationships/image" Target="../media/image7.png"/><Relationship Id="rId7" Type="http://schemas.openxmlformats.org/officeDocument/2006/relationships/hyperlink" Target="https://storyworks.scholastic.com/issues/2021-22/100121/this-is-the-end-of-chicago.html?lmode=1&amp;share-video=70f958de7a7a4e2d8e8e0b6a1c0afd3d" TargetMode="External"/><Relationship Id="rId8"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hyperlink" Target="https://storyworks.scholastic.com/issues/2021-22/100121/this-is-the-end-of-chicago.html" TargetMode="External"/><Relationship Id="rId7"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_4">
    <p:bg>
      <p:bgPr>
        <a:gradFill>
          <a:gsLst>
            <a:gs pos="0">
              <a:srgbClr val="FFEC3A"/>
            </a:gs>
            <a:gs pos="100000">
              <a:srgbClr val="F8B232"/>
            </a:gs>
          </a:gsLst>
          <a:lin ang="8099331" scaled="0"/>
        </a:gradFill>
      </p:bgPr>
    </p:bg>
    <p:spTree>
      <p:nvGrpSpPr>
        <p:cNvPr id="9" name="Shape 9"/>
        <p:cNvGrpSpPr/>
        <p:nvPr/>
      </p:nvGrpSpPr>
      <p:grpSpPr>
        <a:xfrm>
          <a:off x="0" y="0"/>
          <a:ext cx="0" cy="0"/>
          <a:chOff x="0" y="0"/>
          <a:chExt cx="0" cy="0"/>
        </a:xfrm>
      </p:grpSpPr>
      <p:sp>
        <p:nvSpPr>
          <p:cNvPr id="10" name="Google Shape;10;p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nvSpPr>
        <p:spPr>
          <a:xfrm>
            <a:off x="704950" y="336775"/>
            <a:ext cx="8562900" cy="9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E06666"/>
                </a:solidFill>
                <a:latin typeface="Caveat"/>
                <a:ea typeface="Caveat"/>
                <a:cs typeface="Caveat"/>
                <a:sym typeface="Caveat"/>
              </a:rPr>
              <a:t>Teachers, read this first:</a:t>
            </a:r>
            <a:endParaRPr b="1" sz="2700">
              <a:solidFill>
                <a:srgbClr val="E06666"/>
              </a:solidFill>
              <a:latin typeface="Caveat"/>
              <a:ea typeface="Caveat"/>
              <a:cs typeface="Caveat"/>
              <a:sym typeface="Caveat"/>
            </a:endParaRPr>
          </a:p>
          <a:p>
            <a:pPr indent="0" lvl="0" marL="0" rtl="0" algn="l">
              <a:spcBef>
                <a:spcPts val="0"/>
              </a:spcBef>
              <a:spcAft>
                <a:spcPts val="0"/>
              </a:spcAft>
              <a:buNone/>
            </a:pPr>
            <a:r>
              <a:rPr lang="en">
                <a:latin typeface="Montserrat"/>
                <a:ea typeface="Montserrat"/>
                <a:cs typeface="Montserrat"/>
                <a:sym typeface="Montserrat"/>
              </a:rPr>
              <a:t>This is your copy of a </a:t>
            </a:r>
            <a:r>
              <a:rPr i="1" lang="en">
                <a:latin typeface="Montserrat"/>
                <a:ea typeface="Montserrat"/>
                <a:cs typeface="Montserrat"/>
                <a:sym typeface="Montserrat"/>
              </a:rPr>
              <a:t>Storyworks </a:t>
            </a:r>
            <a:r>
              <a:rPr lang="en">
                <a:latin typeface="Montserrat"/>
                <a:ea typeface="Montserrat"/>
                <a:cs typeface="Montserrat"/>
                <a:sym typeface="Montserrat"/>
              </a:rPr>
              <a:t>Google Activity. You can use this as is or customize it </a:t>
            </a:r>
            <a:br>
              <a:rPr lang="en">
                <a:latin typeface="Montserrat"/>
                <a:ea typeface="Montserrat"/>
                <a:cs typeface="Montserrat"/>
                <a:sym typeface="Montserrat"/>
              </a:rPr>
            </a:br>
            <a:r>
              <a:rPr lang="en">
                <a:latin typeface="Montserrat"/>
                <a:ea typeface="Montserrat"/>
                <a:cs typeface="Montserrat"/>
                <a:sym typeface="Montserrat"/>
              </a:rPr>
              <a:t>to fit your needs. To edit any elements that are locked down, click </a:t>
            </a:r>
            <a:r>
              <a:rPr b="1" lang="en">
                <a:latin typeface="Montserrat"/>
                <a:ea typeface="Montserrat"/>
                <a:cs typeface="Montserrat"/>
                <a:sym typeface="Montserrat"/>
              </a:rPr>
              <a:t>Slide → Edit theme</a:t>
            </a:r>
            <a:r>
              <a:rPr lang="en">
                <a:latin typeface="Montserrat"/>
                <a:ea typeface="Montserrat"/>
                <a:cs typeface="Montserrat"/>
                <a:sym typeface="Montserrat"/>
              </a:rPr>
              <a:t>.</a:t>
            </a:r>
            <a:endParaRPr/>
          </a:p>
        </p:txBody>
      </p:sp>
      <p:sp>
        <p:nvSpPr>
          <p:cNvPr id="12" name="Google Shape;12;p2"/>
          <p:cNvSpPr txBox="1"/>
          <p:nvPr/>
        </p:nvSpPr>
        <p:spPr>
          <a:xfrm>
            <a:off x="665700" y="1441704"/>
            <a:ext cx="7812600" cy="32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E06666"/>
                </a:solidFill>
                <a:latin typeface="Caveat"/>
                <a:ea typeface="Caveat"/>
                <a:cs typeface="Caveat"/>
                <a:sym typeface="Caveat"/>
              </a:rPr>
              <a:t>How to Assign This Activity:</a:t>
            </a:r>
            <a:endParaRPr b="1" sz="2100">
              <a:solidFill>
                <a:srgbClr val="E06666"/>
              </a:solidFill>
              <a:latin typeface="Caveat"/>
              <a:ea typeface="Caveat"/>
              <a:cs typeface="Caveat"/>
              <a:sym typeface="Cave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assigning this activity through </a:t>
            </a:r>
            <a:r>
              <a:rPr b="1" lang="en" sz="1300">
                <a:latin typeface="Montserrat"/>
                <a:ea typeface="Montserrat"/>
                <a:cs typeface="Montserrat"/>
                <a:sym typeface="Montserrat"/>
              </a:rPr>
              <a:t>Google Classroom</a:t>
            </a:r>
            <a:r>
              <a:rPr lang="en" sz="1300">
                <a:latin typeface="Montserrat"/>
                <a:ea typeface="Montserrat"/>
                <a:cs typeface="Montserrat"/>
                <a:sym typeface="Montserrat"/>
              </a:rPr>
              <a:t>, make sure to select </a:t>
            </a:r>
            <a:br>
              <a:rPr lang="en" sz="1300">
                <a:latin typeface="Montserrat"/>
                <a:ea typeface="Montserrat"/>
                <a:cs typeface="Montserrat"/>
                <a:sym typeface="Montserrat"/>
              </a:rPr>
            </a:br>
            <a:r>
              <a:rPr lang="en" sz="1300">
                <a:latin typeface="Montserrat"/>
                <a:ea typeface="Montserrat"/>
                <a:cs typeface="Montserrat"/>
                <a:sym typeface="Montserrat"/>
              </a:rPr>
              <a:t>“Make a copy for each student” from the dropdown menu. </a:t>
            </a:r>
            <a:endParaRPr sz="1300">
              <a:latin typeface="Montserrat"/>
              <a:ea typeface="Montserrat"/>
              <a:cs typeface="Montserrat"/>
              <a:sym typeface="Montserrat"/>
            </a:endParaRPr>
          </a:p>
          <a:p>
            <a:pPr indent="0" lvl="0" marL="45720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using </a:t>
            </a:r>
            <a:r>
              <a:rPr b="1" lang="en" sz="1300">
                <a:latin typeface="Montserrat"/>
                <a:ea typeface="Montserrat"/>
                <a:cs typeface="Montserrat"/>
                <a:sym typeface="Montserrat"/>
              </a:rPr>
              <a:t>Microsoft Teams</a:t>
            </a:r>
            <a:r>
              <a:rPr lang="en" sz="1300">
                <a:latin typeface="Montserrat"/>
                <a:ea typeface="Montserrat"/>
                <a:cs typeface="Montserrat"/>
                <a:sym typeface="Montserrat"/>
              </a:rPr>
              <a:t>, you can also click File → Download → Microsoft PowerPoint for a version of this activity that you can upload to Teams.</a:t>
            </a:r>
            <a:endParaRPr sz="13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You can also have your students </a:t>
            </a:r>
            <a:r>
              <a:rPr b="1" lang="en" sz="1300">
                <a:latin typeface="Montserrat"/>
                <a:ea typeface="Montserrat"/>
                <a:cs typeface="Montserrat"/>
                <a:sym typeface="Montserrat"/>
              </a:rPr>
              <a:t>make their own copies</a:t>
            </a:r>
            <a:r>
              <a:rPr lang="en" sz="1300">
                <a:latin typeface="Montserrat"/>
                <a:ea typeface="Montserrat"/>
                <a:cs typeface="Montserrat"/>
                <a:sym typeface="Montserrat"/>
              </a:rPr>
              <a:t> of this activity:</a:t>
            </a:r>
            <a:endParaRPr sz="1100"/>
          </a:p>
          <a:p>
            <a:pPr indent="-311150" lvl="1" marL="914400" rtl="0" algn="l">
              <a:spcBef>
                <a:spcPts val="0"/>
              </a:spcBef>
              <a:spcAft>
                <a:spcPts val="0"/>
              </a:spcAft>
              <a:buSzPts val="1300"/>
              <a:buChar char="○"/>
            </a:pPr>
            <a:r>
              <a:rPr lang="en" sz="1300">
                <a:latin typeface="Montserrat"/>
                <a:ea typeface="Montserrat"/>
                <a:cs typeface="Montserrat"/>
                <a:sym typeface="Montserrat"/>
              </a:rPr>
              <a:t>Click the </a:t>
            </a:r>
            <a:r>
              <a:rPr b="1" lang="en" sz="1300">
                <a:latin typeface="Montserrat"/>
                <a:ea typeface="Montserrat"/>
                <a:cs typeface="Montserrat"/>
                <a:sym typeface="Montserrat"/>
              </a:rPr>
              <a:t>Share</a:t>
            </a:r>
            <a:r>
              <a:rPr lang="en" sz="1300">
                <a:latin typeface="Montserrat"/>
                <a:ea typeface="Montserrat"/>
                <a:cs typeface="Montserrat"/>
                <a:sym typeface="Montserrat"/>
              </a:rPr>
              <a:t> button at the top right.			</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Click </a:t>
            </a:r>
            <a:r>
              <a:rPr b="1" lang="en" sz="1300">
                <a:latin typeface="Montserrat"/>
                <a:ea typeface="Montserrat"/>
                <a:cs typeface="Montserrat"/>
                <a:sym typeface="Montserrat"/>
              </a:rPr>
              <a:t>Copy Link</a:t>
            </a:r>
            <a:r>
              <a:rPr lang="en" sz="1300">
                <a:latin typeface="Montserrat"/>
                <a:ea typeface="Montserrat"/>
                <a:cs typeface="Montserrat"/>
                <a:sym typeface="Montserrat"/>
              </a:rPr>
              <a:t>, then paste the URL into an email or assignment (don’t share it yet!).</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At the end of the URL, change the word </a:t>
            </a:r>
            <a:r>
              <a:rPr b="1" lang="en" sz="1300">
                <a:latin typeface="Montserrat"/>
                <a:ea typeface="Montserrat"/>
                <a:cs typeface="Montserrat"/>
                <a:sym typeface="Montserrat"/>
              </a:rPr>
              <a:t>edit</a:t>
            </a:r>
            <a:r>
              <a:rPr lang="en" sz="1300">
                <a:latin typeface="Montserrat"/>
                <a:ea typeface="Montserrat"/>
                <a:cs typeface="Montserrat"/>
                <a:sym typeface="Montserrat"/>
              </a:rPr>
              <a:t> to </a:t>
            </a:r>
            <a:r>
              <a:rPr b="1" lang="en" sz="1300">
                <a:latin typeface="Montserrat"/>
                <a:ea typeface="Montserrat"/>
                <a:cs typeface="Montserrat"/>
                <a:sym typeface="Montserrat"/>
              </a:rPr>
              <a:t>copy</a:t>
            </a:r>
            <a:r>
              <a:rPr lang="en" sz="1300">
                <a:latin typeface="Montserrat"/>
                <a:ea typeface="Montserrat"/>
                <a:cs typeface="Montserrat"/>
                <a:sym typeface="Montserrat"/>
              </a:rPr>
              <a:t>, like so:</a:t>
            </a:r>
            <a:endParaRPr sz="1100"/>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edit</a:t>
            </a:r>
            <a:r>
              <a:rPr lang="en" sz="1100" u="sng">
                <a:solidFill>
                  <a:srgbClr val="000000"/>
                </a:solidFill>
              </a:rPr>
              <a:t>?usp=sharing</a:t>
            </a:r>
            <a:endParaRPr sz="1100" u="sng">
              <a:solidFill>
                <a:srgbClr val="000000"/>
              </a:solidFill>
            </a:endParaRPr>
          </a:p>
          <a:p>
            <a:pPr indent="457200" lvl="0" marL="457200" rtl="0" algn="l">
              <a:lnSpc>
                <a:spcPct val="115000"/>
              </a:lnSpc>
              <a:spcBef>
                <a:spcPts val="0"/>
              </a:spcBef>
              <a:spcAft>
                <a:spcPts val="0"/>
              </a:spcAft>
              <a:buNone/>
            </a:pPr>
            <a:r>
              <a:t/>
            </a:r>
            <a:endParaRPr sz="1100" u="sng"/>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copy</a:t>
            </a:r>
            <a:r>
              <a:rPr lang="en" sz="1100" u="sng">
                <a:solidFill>
                  <a:srgbClr val="000000"/>
                </a:solidFill>
              </a:rPr>
              <a:t>?usp=sharing</a:t>
            </a:r>
            <a:endParaRPr sz="1100">
              <a:solidFill>
                <a:srgbClr val="000000"/>
              </a:solidFill>
            </a:endParaRPr>
          </a:p>
          <a:p>
            <a:pPr indent="0" lvl="0" marL="0" rtl="0" algn="l">
              <a:lnSpc>
                <a:spcPct val="100000"/>
              </a:lnSpc>
              <a:spcBef>
                <a:spcPts val="0"/>
              </a:spcBef>
              <a:spcAft>
                <a:spcPts val="0"/>
              </a:spcAft>
              <a:buNone/>
            </a:pPr>
            <a:r>
              <a:rPr b="1" lang="en" sz="2100">
                <a:solidFill>
                  <a:srgbClr val="E06666"/>
                </a:solidFill>
                <a:latin typeface="Caveat"/>
                <a:ea typeface="Caveat"/>
                <a:cs typeface="Caveat"/>
                <a:sym typeface="Caveat"/>
              </a:rPr>
              <a:t>Don’t forget:</a:t>
            </a:r>
            <a:r>
              <a:rPr b="1" lang="en" sz="2300">
                <a:solidFill>
                  <a:srgbClr val="E06666"/>
                </a:solidFill>
                <a:latin typeface="Lobster"/>
                <a:ea typeface="Lobster"/>
                <a:cs typeface="Lobster"/>
                <a:sym typeface="Lobster"/>
              </a:rPr>
              <a:t> </a:t>
            </a:r>
            <a:r>
              <a:rPr b="1" lang="en" sz="1100">
                <a:latin typeface="Montserrat"/>
                <a:ea typeface="Montserrat"/>
                <a:cs typeface="Montserrat"/>
                <a:sym typeface="Montserrat"/>
              </a:rPr>
              <a:t>Delete this slide before sharing the activity with students</a:t>
            </a:r>
            <a:r>
              <a:rPr lang="en"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t/>
            </a:r>
            <a:endParaRPr sz="1100">
              <a:latin typeface="Montserrat"/>
              <a:ea typeface="Montserrat"/>
              <a:cs typeface="Montserrat"/>
              <a:sym typeface="Montserrat"/>
            </a:endParaRPr>
          </a:p>
        </p:txBody>
      </p:sp>
      <p:sp>
        <p:nvSpPr>
          <p:cNvPr id="13" name="Google Shape;13;p2"/>
          <p:cNvSpPr/>
          <p:nvPr/>
        </p:nvSpPr>
        <p:spPr>
          <a:xfrm>
            <a:off x="4342500" y="3848459"/>
            <a:ext cx="459000" cy="2418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pic>
        <p:nvPicPr>
          <p:cNvPr id="14" name="Google Shape;14;p2"/>
          <p:cNvPicPr preferRelativeResize="0"/>
          <p:nvPr/>
        </p:nvPicPr>
        <p:blipFill>
          <a:blip r:embed="rId2">
            <a:alphaModFix/>
          </a:blip>
          <a:stretch>
            <a:fillRect/>
          </a:stretch>
        </p:blipFill>
        <p:spPr>
          <a:xfrm>
            <a:off x="7608475" y="3247156"/>
            <a:ext cx="1018325" cy="1433200"/>
          </a:xfrm>
          <a:prstGeom prst="rect">
            <a:avLst/>
          </a:prstGeom>
          <a:noFill/>
          <a:ln>
            <a:noFill/>
          </a:ln>
        </p:spPr>
      </p:pic>
      <p:sp>
        <p:nvSpPr>
          <p:cNvPr id="15" name="Google Shape;15;p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2">
  <p:cSld name="CUSTOM_2_2_2">
    <p:bg>
      <p:bgPr>
        <a:gradFill>
          <a:gsLst>
            <a:gs pos="0">
              <a:srgbClr val="FFEC3A"/>
            </a:gs>
            <a:gs pos="100000">
              <a:srgbClr val="F8B232"/>
            </a:gs>
          </a:gsLst>
          <a:lin ang="8099331" scaled="0"/>
        </a:gradFill>
      </p:bgPr>
    </p:bg>
    <p:spTree>
      <p:nvGrpSpPr>
        <p:cNvPr id="101" name="Shape 101"/>
        <p:cNvGrpSpPr/>
        <p:nvPr/>
      </p:nvGrpSpPr>
      <p:grpSpPr>
        <a:xfrm>
          <a:off x="0" y="0"/>
          <a:ext cx="0" cy="0"/>
          <a:chOff x="0" y="0"/>
          <a:chExt cx="0" cy="0"/>
        </a:xfrm>
      </p:grpSpPr>
      <p:sp>
        <p:nvSpPr>
          <p:cNvPr id="102" name="Google Shape;102;p11"/>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1"/>
          <p:cNvPicPr preferRelativeResize="0"/>
          <p:nvPr/>
        </p:nvPicPr>
        <p:blipFill>
          <a:blip r:embed="rId2">
            <a:alphaModFix/>
          </a:blip>
          <a:stretch>
            <a:fillRect/>
          </a:stretch>
        </p:blipFill>
        <p:spPr>
          <a:xfrm>
            <a:off x="1316825" y="132775"/>
            <a:ext cx="593175" cy="933425"/>
          </a:xfrm>
          <a:prstGeom prst="rect">
            <a:avLst/>
          </a:prstGeom>
          <a:noFill/>
          <a:ln>
            <a:noFill/>
          </a:ln>
        </p:spPr>
      </p:pic>
      <p:pic>
        <p:nvPicPr>
          <p:cNvPr id="104" name="Google Shape;104;p11">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105" name="Google Shape;105;p11"/>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3</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How did the arrival of trains affect Chicago and the people living in </a:t>
            </a:r>
            <a:br>
              <a:rPr lang="en" sz="1600">
                <a:latin typeface="Montserrat"/>
                <a:ea typeface="Montserrat"/>
                <a:cs typeface="Montserrat"/>
                <a:sym typeface="Montserrat"/>
              </a:rPr>
            </a:br>
            <a:r>
              <a:rPr lang="en" sz="1600">
                <a:latin typeface="Montserrat"/>
                <a:ea typeface="Montserrat"/>
                <a:cs typeface="Montserrat"/>
                <a:sym typeface="Montserrat"/>
              </a:rPr>
              <a:t> the area? </a:t>
            </a:r>
            <a:endParaRPr sz="1600">
              <a:latin typeface="Montserrat"/>
              <a:ea typeface="Montserrat"/>
              <a:cs typeface="Montserrat"/>
              <a:sym typeface="Montserrat"/>
            </a:endParaRPr>
          </a:p>
        </p:txBody>
      </p:sp>
      <p:sp>
        <p:nvSpPr>
          <p:cNvPr id="106" name="Google Shape;106;p11"/>
          <p:cNvSpPr txBox="1"/>
          <p:nvPr/>
        </p:nvSpPr>
        <p:spPr>
          <a:xfrm>
            <a:off x="623825" y="2850632"/>
            <a:ext cx="81012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4</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Reread the section “Oozing Green Slime.” What were the causes of most fires in Chicago as the city grew?</a:t>
            </a:r>
            <a:endParaRPr sz="1600">
              <a:latin typeface="Montserrat"/>
              <a:ea typeface="Montserrat"/>
              <a:cs typeface="Montserrat"/>
              <a:sym typeface="Montserrat"/>
            </a:endParaRPr>
          </a:p>
        </p:txBody>
      </p:sp>
      <p:sp>
        <p:nvSpPr>
          <p:cNvPr id="107" name="Google Shape;107;p11"/>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08" name="Google Shape;108;p11"/>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3">
  <p:cSld name="CUSTOM_2_2_2_1">
    <p:bg>
      <p:bgPr>
        <a:gradFill>
          <a:gsLst>
            <a:gs pos="0">
              <a:srgbClr val="FFEC3A"/>
            </a:gs>
            <a:gs pos="100000">
              <a:srgbClr val="F8B232"/>
            </a:gs>
          </a:gsLst>
          <a:lin ang="8099331" scaled="0"/>
        </a:gradFill>
      </p:bgPr>
    </p:bg>
    <p:spTree>
      <p:nvGrpSpPr>
        <p:cNvPr id="109" name="Shape 109"/>
        <p:cNvGrpSpPr/>
        <p:nvPr/>
      </p:nvGrpSpPr>
      <p:grpSpPr>
        <a:xfrm>
          <a:off x="0" y="0"/>
          <a:ext cx="0" cy="0"/>
          <a:chOff x="0" y="0"/>
          <a:chExt cx="0" cy="0"/>
        </a:xfrm>
      </p:grpSpPr>
      <p:sp>
        <p:nvSpPr>
          <p:cNvPr id="110" name="Google Shape;110;p1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2">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12" name="Google Shape;112;p12"/>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5</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How do the drawing and the photo on page 8 help you understand what the Chicago Fire was like?</a:t>
            </a:r>
            <a:endParaRPr sz="1600">
              <a:latin typeface="Montserrat"/>
              <a:ea typeface="Montserrat"/>
              <a:cs typeface="Montserrat"/>
              <a:sym typeface="Montserrat"/>
            </a:endParaRPr>
          </a:p>
        </p:txBody>
      </p:sp>
      <p:sp>
        <p:nvSpPr>
          <p:cNvPr id="113" name="Google Shape;113;p12"/>
          <p:cNvSpPr txBox="1"/>
          <p:nvPr/>
        </p:nvSpPr>
        <p:spPr>
          <a:xfrm>
            <a:off x="623825" y="3079225"/>
            <a:ext cx="79773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6</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Based on “Blamed for the Fire,” what happened to Catherine O’Leary? How did that change her life?</a:t>
            </a:r>
            <a:endParaRPr sz="1600">
              <a:latin typeface="Montserrat"/>
              <a:ea typeface="Montserrat"/>
              <a:cs typeface="Montserrat"/>
              <a:sym typeface="Montserrat"/>
            </a:endParaRPr>
          </a:p>
        </p:txBody>
      </p:sp>
      <p:sp>
        <p:nvSpPr>
          <p:cNvPr id="114" name="Google Shape;114;p12"/>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a:p>
            <a:pPr indent="0" lvl="0" marL="0" rtl="0" algn="ctr">
              <a:spcBef>
                <a:spcPts val="0"/>
              </a:spcBef>
              <a:spcAft>
                <a:spcPts val="0"/>
              </a:spcAft>
              <a:buNone/>
            </a:pPr>
            <a:r>
              <a:t/>
            </a:r>
            <a:endParaRPr b="1" sz="4000">
              <a:solidFill>
                <a:srgbClr val="B0E7F7"/>
              </a:solidFill>
              <a:latin typeface="Comfortaa"/>
              <a:ea typeface="Comfortaa"/>
              <a:cs typeface="Comfortaa"/>
              <a:sym typeface="Comfortaa"/>
            </a:endParaRPr>
          </a:p>
        </p:txBody>
      </p:sp>
      <p:sp>
        <p:nvSpPr>
          <p:cNvPr id="115" name="Google Shape;115;p1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16" name="Google Shape;116;p12"/>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1">
  <p:cSld name="CUSTOM_2_2_2_1_2">
    <p:bg>
      <p:bgPr>
        <a:gradFill>
          <a:gsLst>
            <a:gs pos="0">
              <a:srgbClr val="FFEC3A"/>
            </a:gs>
            <a:gs pos="100000">
              <a:srgbClr val="F8B232"/>
            </a:gs>
          </a:gsLst>
          <a:lin ang="8099331" scaled="0"/>
        </a:gradFill>
      </p:bgPr>
    </p:bg>
    <p:spTree>
      <p:nvGrpSpPr>
        <p:cNvPr id="117" name="Shape 117"/>
        <p:cNvGrpSpPr/>
        <p:nvPr/>
      </p:nvGrpSpPr>
      <p:grpSpPr>
        <a:xfrm>
          <a:off x="0" y="0"/>
          <a:ext cx="0" cy="0"/>
          <a:chOff x="0" y="0"/>
          <a:chExt cx="0" cy="0"/>
        </a:xfrm>
      </p:grpSpPr>
      <p:sp>
        <p:nvSpPr>
          <p:cNvPr id="118" name="Google Shape;118;p1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3">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20" name="Google Shape;120;p13"/>
          <p:cNvPicPr preferRelativeResize="0"/>
          <p:nvPr/>
        </p:nvPicPr>
        <p:blipFill>
          <a:blip r:embed="rId3">
            <a:alphaModFix/>
          </a:blip>
          <a:stretch>
            <a:fillRect/>
          </a:stretch>
        </p:blipFill>
        <p:spPr>
          <a:xfrm>
            <a:off x="1347050" y="129157"/>
            <a:ext cx="458125" cy="985393"/>
          </a:xfrm>
          <a:prstGeom prst="rect">
            <a:avLst/>
          </a:prstGeom>
          <a:noFill/>
          <a:ln>
            <a:noFill/>
          </a:ln>
        </p:spPr>
      </p:pic>
      <p:sp>
        <p:nvSpPr>
          <p:cNvPr id="121" name="Google Shape;121;p13"/>
          <p:cNvSpPr txBox="1"/>
          <p:nvPr/>
        </p:nvSpPr>
        <p:spPr>
          <a:xfrm>
            <a:off x="627150" y="9720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7</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What was one positive outcome of the Great Chicago Fire of 1871?</a:t>
            </a:r>
            <a:endParaRPr sz="1600">
              <a:latin typeface="Montserrat"/>
              <a:ea typeface="Montserrat"/>
              <a:cs typeface="Montserrat"/>
              <a:sym typeface="Montserrat"/>
            </a:endParaRPr>
          </a:p>
        </p:txBody>
      </p:sp>
      <p:sp>
        <p:nvSpPr>
          <p:cNvPr id="122" name="Google Shape;122;p13"/>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p:txBody>
      </p:sp>
      <p:sp>
        <p:nvSpPr>
          <p:cNvPr id="123" name="Google Shape;123;p1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p:cSld name="CUSTOM_2_2_2_1_1">
    <p:bg>
      <p:bgPr>
        <a:gradFill>
          <a:gsLst>
            <a:gs pos="0">
              <a:srgbClr val="FFEC3A"/>
            </a:gs>
            <a:gs pos="100000">
              <a:srgbClr val="F8B232"/>
            </a:gs>
          </a:gsLst>
          <a:lin ang="8099331" scaled="0"/>
        </a:gradFill>
      </p:bgPr>
    </p:bg>
    <p:spTree>
      <p:nvGrpSpPr>
        <p:cNvPr id="124" name="Shape 124"/>
        <p:cNvGrpSpPr/>
        <p:nvPr/>
      </p:nvGrpSpPr>
      <p:grpSpPr>
        <a:xfrm>
          <a:off x="0" y="0"/>
          <a:ext cx="0" cy="0"/>
          <a:chOff x="0" y="0"/>
          <a:chExt cx="0" cy="0"/>
        </a:xfrm>
      </p:grpSpPr>
      <p:sp>
        <p:nvSpPr>
          <p:cNvPr id="125" name="Google Shape;125;p1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4">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27" name="Google Shape;127;p14"/>
          <p:cNvPicPr preferRelativeResize="0"/>
          <p:nvPr/>
        </p:nvPicPr>
        <p:blipFill rotWithShape="1">
          <a:blip r:embed="rId3">
            <a:alphaModFix/>
          </a:blip>
          <a:srcRect b="0" l="-9917" r="-10289" t="-5196"/>
          <a:stretch/>
        </p:blipFill>
        <p:spPr>
          <a:xfrm flipH="1">
            <a:off x="1275775" y="178950"/>
            <a:ext cx="681175" cy="935175"/>
          </a:xfrm>
          <a:prstGeom prst="rect">
            <a:avLst/>
          </a:prstGeom>
          <a:noFill/>
          <a:ln>
            <a:noFill/>
          </a:ln>
        </p:spPr>
      </p:pic>
      <p:sp>
        <p:nvSpPr>
          <p:cNvPr id="128" name="Google Shape;128;p14"/>
          <p:cNvSpPr txBox="1"/>
          <p:nvPr/>
        </p:nvSpPr>
        <p:spPr>
          <a:xfrm>
            <a:off x="627150" y="1276825"/>
            <a:ext cx="7893300" cy="8154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8</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Summarize what Chicago was like before and after the fire.</a:t>
            </a:r>
            <a:endParaRPr sz="1600">
              <a:latin typeface="Montserrat"/>
              <a:ea typeface="Montserrat"/>
              <a:cs typeface="Montserrat"/>
              <a:sym typeface="Montserrat"/>
            </a:endParaRPr>
          </a:p>
        </p:txBody>
      </p:sp>
      <p:sp>
        <p:nvSpPr>
          <p:cNvPr id="129" name="Google Shape;129;p14"/>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30" name="Google Shape;130;p14"/>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p:cSld name="CUSTOM_2_2_2_1_1_4">
    <p:bg>
      <p:bgPr>
        <a:gradFill>
          <a:gsLst>
            <a:gs pos="0">
              <a:srgbClr val="FFEC3A"/>
            </a:gs>
            <a:gs pos="100000">
              <a:srgbClr val="F8B232"/>
            </a:gs>
          </a:gsLst>
          <a:lin ang="8099331" scaled="0"/>
        </a:gradFill>
      </p:bgPr>
    </p:bg>
    <p:spTree>
      <p:nvGrpSpPr>
        <p:cNvPr id="131" name="Shape 131"/>
        <p:cNvGrpSpPr/>
        <p:nvPr/>
      </p:nvGrpSpPr>
      <p:grpSpPr>
        <a:xfrm>
          <a:off x="0" y="0"/>
          <a:ext cx="0" cy="0"/>
          <a:chOff x="0" y="0"/>
          <a:chExt cx="0" cy="0"/>
        </a:xfrm>
      </p:grpSpPr>
      <p:sp>
        <p:nvSpPr>
          <p:cNvPr id="132" name="Google Shape;132;p1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34" name="Google Shape;134;p15"/>
          <p:cNvSpPr txBox="1"/>
          <p:nvPr/>
        </p:nvSpPr>
        <p:spPr>
          <a:xfrm>
            <a:off x="627150" y="10482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9</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What important idea might you learn from reading about what happened to Catherine O’Leary?</a:t>
            </a:r>
            <a:endParaRPr sz="1600">
              <a:latin typeface="Montserrat"/>
              <a:ea typeface="Montserrat"/>
              <a:cs typeface="Montserrat"/>
              <a:sym typeface="Montserrat"/>
            </a:endParaRPr>
          </a:p>
        </p:txBody>
      </p:sp>
      <p:sp>
        <p:nvSpPr>
          <p:cNvPr id="135" name="Google Shape;135;p15"/>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a:p>
            <a:pPr indent="0" lvl="0" marL="0" rtl="0" algn="ctr">
              <a:spcBef>
                <a:spcPts val="0"/>
              </a:spcBef>
              <a:spcAft>
                <a:spcPts val="0"/>
              </a:spcAft>
              <a:buNone/>
            </a:pPr>
            <a:r>
              <a:t/>
            </a:r>
            <a:endParaRPr b="1" sz="4000">
              <a:solidFill>
                <a:srgbClr val="B0E7F7"/>
              </a:solidFill>
              <a:latin typeface="Comfortaa"/>
              <a:ea typeface="Comfortaa"/>
              <a:cs typeface="Comfortaa"/>
              <a:sym typeface="Comfortaa"/>
            </a:endParaRPr>
          </a:p>
        </p:txBody>
      </p:sp>
      <p:sp>
        <p:nvSpPr>
          <p:cNvPr id="136" name="Google Shape;136;p15"/>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37" name="Google Shape;137;p15"/>
          <p:cNvPicPr preferRelativeResize="0"/>
          <p:nvPr/>
        </p:nvPicPr>
        <p:blipFill>
          <a:blip r:embed="rId3">
            <a:alphaModFix/>
          </a:blip>
          <a:stretch>
            <a:fillRect/>
          </a:stretch>
        </p:blipFill>
        <p:spPr>
          <a:xfrm>
            <a:off x="1316825" y="132775"/>
            <a:ext cx="593175" cy="9334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2">
  <p:cSld name="CUSTOM_2_2_2_1_1_4_1">
    <p:bg>
      <p:bgPr>
        <a:gradFill>
          <a:gsLst>
            <a:gs pos="0">
              <a:srgbClr val="FFEC3A"/>
            </a:gs>
            <a:gs pos="100000">
              <a:srgbClr val="F8B232"/>
            </a:gs>
          </a:gsLst>
          <a:lin ang="8099331" scaled="0"/>
        </a:gradFill>
      </p:bgPr>
    </p:bg>
    <p:spTree>
      <p:nvGrpSpPr>
        <p:cNvPr id="138" name="Shape 138"/>
        <p:cNvGrpSpPr/>
        <p:nvPr/>
      </p:nvGrpSpPr>
      <p:grpSpPr>
        <a:xfrm>
          <a:off x="0" y="0"/>
          <a:ext cx="0" cy="0"/>
          <a:chOff x="0" y="0"/>
          <a:chExt cx="0" cy="0"/>
        </a:xfrm>
      </p:grpSpPr>
      <p:sp>
        <p:nvSpPr>
          <p:cNvPr id="139" name="Google Shape;139;p1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41" name="Google Shape;141;p16"/>
          <p:cNvSpPr txBox="1"/>
          <p:nvPr/>
        </p:nvSpPr>
        <p:spPr>
          <a:xfrm>
            <a:off x="627150" y="10482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10</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This year is the 150th anniversary of the Great Chicago Fire. What do you think would be a good way to remember the event?</a:t>
            </a:r>
            <a:endParaRPr sz="1600">
              <a:latin typeface="Montserrat"/>
              <a:ea typeface="Montserrat"/>
              <a:cs typeface="Montserrat"/>
              <a:sym typeface="Montserrat"/>
            </a:endParaRPr>
          </a:p>
        </p:txBody>
      </p:sp>
      <p:sp>
        <p:nvSpPr>
          <p:cNvPr id="142" name="Google Shape;142;p16"/>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43" name="Google Shape;143;p16"/>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44" name="Google Shape;144;p16"/>
          <p:cNvPicPr preferRelativeResize="0"/>
          <p:nvPr/>
        </p:nvPicPr>
        <p:blipFill>
          <a:blip r:embed="rId3">
            <a:alphaModFix/>
          </a:blip>
          <a:stretch>
            <a:fillRect/>
          </a:stretch>
        </p:blipFill>
        <p:spPr>
          <a:xfrm>
            <a:off x="1347050" y="129157"/>
            <a:ext cx="458125" cy="9853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1">
  <p:cSld name="CUSTOM_2_2_2_1_1_2_1">
    <p:bg>
      <p:bgPr>
        <a:gradFill>
          <a:gsLst>
            <a:gs pos="0">
              <a:srgbClr val="FFEC3A"/>
            </a:gs>
            <a:gs pos="100000">
              <a:srgbClr val="F8B232"/>
            </a:gs>
          </a:gsLst>
          <a:lin ang="8099331" scaled="0"/>
        </a:gradFill>
      </p:bgPr>
    </p:bg>
    <p:spTree>
      <p:nvGrpSpPr>
        <p:cNvPr id="145" name="Shape 145"/>
        <p:cNvGrpSpPr/>
        <p:nvPr/>
      </p:nvGrpSpPr>
      <p:grpSpPr>
        <a:xfrm>
          <a:off x="0" y="0"/>
          <a:ext cx="0" cy="0"/>
          <a:chOff x="0" y="0"/>
          <a:chExt cx="0" cy="0"/>
        </a:xfrm>
      </p:grpSpPr>
      <p:sp>
        <p:nvSpPr>
          <p:cNvPr id="146" name="Google Shape;146;p17"/>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a:off x="633363" y="488825"/>
            <a:ext cx="78948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37474F"/>
                </a:solidFill>
                <a:latin typeface="Comfortaa"/>
                <a:ea typeface="Comfortaa"/>
                <a:cs typeface="Comfortaa"/>
                <a:sym typeface="Comfortaa"/>
              </a:rPr>
              <a:t>Write a Newspaper Article</a:t>
            </a:r>
            <a:endParaRPr b="1" sz="4000">
              <a:solidFill>
                <a:srgbClr val="37474F"/>
              </a:solidFill>
              <a:latin typeface="Comfortaa"/>
              <a:ea typeface="Comfortaa"/>
              <a:cs typeface="Comfortaa"/>
              <a:sym typeface="Comfortaa"/>
            </a:endParaRPr>
          </a:p>
        </p:txBody>
      </p:sp>
      <p:pic>
        <p:nvPicPr>
          <p:cNvPr id="148" name="Google Shape;148;p17">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49" name="Google Shape;149;p17">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150" name="Google Shape;150;p17"/>
          <p:cNvSpPr txBox="1"/>
          <p:nvPr/>
        </p:nvSpPr>
        <p:spPr>
          <a:xfrm>
            <a:off x="634113" y="11244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ctr">
              <a:spcBef>
                <a:spcPts val="0"/>
              </a:spcBef>
              <a:spcAft>
                <a:spcPts val="0"/>
              </a:spcAft>
              <a:buNone/>
            </a:pPr>
            <a:r>
              <a:rPr b="1" lang="en" sz="1600">
                <a:solidFill>
                  <a:srgbClr val="E06666"/>
                </a:solidFill>
                <a:latin typeface="Montserrat"/>
                <a:ea typeface="Montserrat"/>
                <a:cs typeface="Montserrat"/>
                <a:sym typeface="Montserrat"/>
              </a:rPr>
              <a:t>Now you’re ready to do the activity at the bottom of page 9.</a:t>
            </a:r>
            <a:endParaRPr sz="1600">
              <a:latin typeface="Montserrat"/>
              <a:ea typeface="Montserrat"/>
              <a:cs typeface="Montserrat"/>
              <a:sym typeface="Montserrat"/>
            </a:endParaRPr>
          </a:p>
          <a:p>
            <a:pPr indent="-192024" lvl="0" marL="192024" rtl="0" algn="ctr">
              <a:spcBef>
                <a:spcPts val="0"/>
              </a:spcBef>
              <a:spcAft>
                <a:spcPts val="0"/>
              </a:spcAft>
              <a:buNone/>
            </a:pPr>
            <a:r>
              <a:t/>
            </a:r>
            <a:endParaRPr sz="1600">
              <a:latin typeface="Montserrat"/>
              <a:ea typeface="Montserrat"/>
              <a:cs typeface="Montserrat"/>
              <a:sym typeface="Montserrat"/>
            </a:endParaRPr>
          </a:p>
        </p:txBody>
      </p:sp>
      <p:sp>
        <p:nvSpPr>
          <p:cNvPr id="151" name="Google Shape;151;p17"/>
          <p:cNvSpPr txBox="1"/>
          <p:nvPr/>
        </p:nvSpPr>
        <p:spPr>
          <a:xfrm>
            <a:off x="816963" y="1557625"/>
            <a:ext cx="7527600" cy="14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ontserrat"/>
                <a:ea typeface="Montserrat"/>
                <a:cs typeface="Montserrat"/>
                <a:sym typeface="Montserrat"/>
              </a:rPr>
              <a:t>Write a newspaper article from shortly after the Chicago Fire, reporting on what happened and why it was so serious. Include imaginary quotes from Bessie and Catherine.</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1 1">
  <p:cSld name="CUSTOM_2_2_2_1_1_3_1">
    <p:bg>
      <p:bgPr>
        <a:gradFill>
          <a:gsLst>
            <a:gs pos="0">
              <a:srgbClr val="FFEC3A"/>
            </a:gs>
            <a:gs pos="100000">
              <a:srgbClr val="F8B232"/>
            </a:gs>
          </a:gsLst>
          <a:lin ang="8099331" scaled="0"/>
        </a:gradFill>
      </p:bgPr>
    </p:bg>
    <p:spTree>
      <p:nvGrpSpPr>
        <p:cNvPr id="152" name="Shape 152"/>
        <p:cNvGrpSpPr/>
        <p:nvPr/>
      </p:nvGrpSpPr>
      <p:grpSpPr>
        <a:xfrm>
          <a:off x="0" y="0"/>
          <a:ext cx="0" cy="0"/>
          <a:chOff x="0" y="0"/>
          <a:chExt cx="0" cy="0"/>
        </a:xfrm>
      </p:grpSpPr>
      <p:sp>
        <p:nvSpPr>
          <p:cNvPr id="153" name="Google Shape;153;p18"/>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18">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bg>
      <p:bgPr>
        <a:gradFill>
          <a:gsLst>
            <a:gs pos="0">
              <a:srgbClr val="FFEC3A"/>
            </a:gs>
            <a:gs pos="100000">
              <a:srgbClr val="F8B232"/>
            </a:gs>
          </a:gsLst>
          <a:lin ang="8099331" scaled="0"/>
        </a:gradFill>
      </p:bgPr>
    </p:bg>
    <p:spTree>
      <p:nvGrpSpPr>
        <p:cNvPr id="155" name="Shape 155"/>
        <p:cNvGrpSpPr/>
        <p:nvPr/>
      </p:nvGrpSpPr>
      <p:grpSpPr>
        <a:xfrm>
          <a:off x="0" y="0"/>
          <a:ext cx="0" cy="0"/>
          <a:chOff x="0" y="0"/>
          <a:chExt cx="0" cy="0"/>
        </a:xfrm>
      </p:grpSpPr>
      <p:sp>
        <p:nvSpPr>
          <p:cNvPr id="156" name="Google Shape;156;p19"/>
          <p:cNvSpPr/>
          <p:nvPr/>
        </p:nvSpPr>
        <p:spPr>
          <a:xfrm>
            <a:off x="2457525" y="253150"/>
            <a:ext cx="4296000" cy="5451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157" name="Google Shape;157;p19"/>
          <p:cNvSpPr txBox="1"/>
          <p:nvPr/>
        </p:nvSpPr>
        <p:spPr>
          <a:xfrm>
            <a:off x="2457525" y="187450"/>
            <a:ext cx="4296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158" name="Google Shape;158;p19"/>
          <p:cNvSpPr/>
          <p:nvPr/>
        </p:nvSpPr>
        <p:spPr>
          <a:xfrm>
            <a:off x="421562"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The slides are too small or too big.</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magnifying glass at the top of your screen to zoom in and out.</a:t>
            </a:r>
            <a:endParaRPr b="1" sz="1600">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59" name="Google Shape;159;p19"/>
          <p:cNvSpPr/>
          <p:nvPr/>
        </p:nvSpPr>
        <p:spPr>
          <a:xfrm>
            <a:off x="3343900" y="362853"/>
            <a:ext cx="356100" cy="3561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sp>
        <p:nvSpPr>
          <p:cNvPr id="160" name="Google Shape;160;p19"/>
          <p:cNvSpPr/>
          <p:nvPr/>
        </p:nvSpPr>
        <p:spPr>
          <a:xfrm>
            <a:off x="2601592"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61" name="Google Shape;161;p19"/>
          <p:cNvSpPr/>
          <p:nvPr/>
        </p:nvSpPr>
        <p:spPr>
          <a:xfrm>
            <a:off x="4677784"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just deleted something that I</a:t>
            </a:r>
            <a:br>
              <a:rPr lang="en" sz="1600">
                <a:latin typeface="Fredoka One"/>
                <a:ea typeface="Fredoka One"/>
                <a:cs typeface="Fredoka One"/>
                <a:sym typeface="Fredoka One"/>
              </a:rPr>
            </a:br>
            <a:r>
              <a:rPr lang="en" sz="1600">
                <a:latin typeface="Fredoka One"/>
                <a:ea typeface="Fredoka One"/>
                <a:cs typeface="Fredoka One"/>
                <a:sym typeface="Fredoka One"/>
              </a:rPr>
              <a:t>didn’t mean to delete.</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You can always use the undo button to bring back something you just deleted. </a:t>
            </a:r>
            <a:endParaRPr>
              <a:latin typeface="Montserrat"/>
              <a:ea typeface="Montserrat"/>
              <a:cs typeface="Montserrat"/>
              <a:sym typeface="Montserrat"/>
            </a:endParaRPr>
          </a:p>
          <a:p>
            <a:pPr indent="0" lvl="0" marL="0" rtl="0" algn="ctr">
              <a:spcBef>
                <a:spcPts val="0"/>
              </a:spcBef>
              <a:spcAft>
                <a:spcPts val="0"/>
              </a:spcAft>
              <a:buNone/>
            </a:pPr>
            <a:r>
              <a:t/>
            </a:r>
            <a:endParaRPr b="1" sz="16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62" name="Google Shape;162;p19"/>
          <p:cNvSpPr/>
          <p:nvPr/>
        </p:nvSpPr>
        <p:spPr>
          <a:xfrm>
            <a:off x="6753987"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need to drag and drop something. </a:t>
            </a:r>
            <a:endParaRPr sz="1600">
              <a:latin typeface="Fredoka One"/>
              <a:ea typeface="Fredoka One"/>
              <a:cs typeface="Fredoka One"/>
              <a:sym typeface="Fredoka One"/>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shape and hold down while moving your fingers to drag the shape wherever you want it to go.</a:t>
            </a:r>
            <a:endParaRPr sz="1600">
              <a:latin typeface="Fredoka One"/>
              <a:ea typeface="Fredoka One"/>
              <a:cs typeface="Fredoka One"/>
              <a:sym typeface="Fredoka One"/>
            </a:endParaRPr>
          </a:p>
        </p:txBody>
      </p:sp>
      <p:pic>
        <p:nvPicPr>
          <p:cNvPr id="163" name="Google Shape;163;p19"/>
          <p:cNvPicPr preferRelativeResize="0"/>
          <p:nvPr/>
        </p:nvPicPr>
        <p:blipFill rotWithShape="1">
          <a:blip r:embed="rId2">
            <a:alphaModFix/>
          </a:blip>
          <a:srcRect b="5455" l="0" r="25054" t="0"/>
          <a:stretch/>
        </p:blipFill>
        <p:spPr>
          <a:xfrm>
            <a:off x="2722911" y="3413881"/>
            <a:ext cx="1622000" cy="758375"/>
          </a:xfrm>
          <a:prstGeom prst="rect">
            <a:avLst/>
          </a:prstGeom>
          <a:noFill/>
          <a:ln>
            <a:noFill/>
          </a:ln>
        </p:spPr>
      </p:pic>
      <p:pic>
        <p:nvPicPr>
          <p:cNvPr id="164" name="Google Shape;164;p19"/>
          <p:cNvPicPr preferRelativeResize="0"/>
          <p:nvPr/>
        </p:nvPicPr>
        <p:blipFill rotWithShape="1">
          <a:blip r:embed="rId3">
            <a:alphaModFix/>
          </a:blip>
          <a:srcRect b="2267" l="0" r="5042" t="0"/>
          <a:stretch/>
        </p:blipFill>
        <p:spPr>
          <a:xfrm>
            <a:off x="642138" y="2867325"/>
            <a:ext cx="1622000" cy="1660964"/>
          </a:xfrm>
          <a:prstGeom prst="rect">
            <a:avLst/>
          </a:prstGeom>
          <a:noFill/>
          <a:ln>
            <a:noFill/>
          </a:ln>
        </p:spPr>
      </p:pic>
      <p:pic>
        <p:nvPicPr>
          <p:cNvPr id="165" name="Google Shape;165;p19"/>
          <p:cNvPicPr preferRelativeResize="0"/>
          <p:nvPr/>
        </p:nvPicPr>
        <p:blipFill rotWithShape="1">
          <a:blip r:embed="rId4">
            <a:alphaModFix/>
          </a:blip>
          <a:srcRect b="0" l="0" r="39382" t="0"/>
          <a:stretch/>
        </p:blipFill>
        <p:spPr>
          <a:xfrm>
            <a:off x="4799100" y="3413865"/>
            <a:ext cx="1622000" cy="758375"/>
          </a:xfrm>
          <a:prstGeom prst="rect">
            <a:avLst/>
          </a:prstGeom>
          <a:noFill/>
          <a:ln>
            <a:noFill/>
          </a:ln>
        </p:spPr>
      </p:pic>
      <p:pic>
        <p:nvPicPr>
          <p:cNvPr id="166" name="Google Shape;166;p19"/>
          <p:cNvPicPr preferRelativeResize="0"/>
          <p:nvPr/>
        </p:nvPicPr>
        <p:blipFill rotWithShape="1">
          <a:blip r:embed="rId5">
            <a:alphaModFix/>
          </a:blip>
          <a:srcRect b="238" l="0" r="0" t="228"/>
          <a:stretch/>
        </p:blipFill>
        <p:spPr>
          <a:xfrm>
            <a:off x="6772150" y="3413875"/>
            <a:ext cx="1931700" cy="7690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gradFill>
          <a:gsLst>
            <a:gs pos="0">
              <a:srgbClr val="FFEC3A"/>
            </a:gs>
            <a:gs pos="100000">
              <a:srgbClr val="F8B232"/>
            </a:gs>
          </a:gsLst>
          <a:lin ang="8099331" scaled="0"/>
        </a:gradFill>
      </p:bgPr>
    </p:bg>
    <p:spTree>
      <p:nvGrpSpPr>
        <p:cNvPr id="16" name="Shape 16"/>
        <p:cNvGrpSpPr/>
        <p:nvPr/>
      </p:nvGrpSpPr>
      <p:grpSpPr>
        <a:xfrm>
          <a:off x="0" y="0"/>
          <a:ext cx="0" cy="0"/>
          <a:chOff x="0" y="0"/>
          <a:chExt cx="0" cy="0"/>
        </a:xfrm>
      </p:grpSpPr>
      <p:sp>
        <p:nvSpPr>
          <p:cNvPr id="17" name="Google Shape;17;p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944525" y="3771600"/>
            <a:ext cx="7254900" cy="728700"/>
          </a:xfrm>
          <a:prstGeom prst="roundRect">
            <a:avLst>
              <a:gd fmla="val 16667"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6346625" y="255000"/>
            <a:ext cx="2001300" cy="5880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2200">
                <a:solidFill>
                  <a:srgbClr val="FFFFFF"/>
                </a:solidFill>
                <a:latin typeface="Oswald"/>
                <a:ea typeface="Oswald"/>
                <a:cs typeface="Oswald"/>
                <a:sym typeface="Oswald"/>
              </a:rPr>
              <a:t>Table of Contents</a:t>
            </a:r>
            <a:endParaRPr sz="2200">
              <a:solidFill>
                <a:srgbClr val="FFFFFF"/>
              </a:solidFill>
              <a:latin typeface="Oswald"/>
              <a:ea typeface="Oswald"/>
              <a:cs typeface="Oswald"/>
              <a:sym typeface="Oswald"/>
            </a:endParaRPr>
          </a:p>
        </p:txBody>
      </p:sp>
      <p:pic>
        <p:nvPicPr>
          <p:cNvPr id="20" name="Google Shape;20;p3"/>
          <p:cNvPicPr preferRelativeResize="0"/>
          <p:nvPr/>
        </p:nvPicPr>
        <p:blipFill>
          <a:blip r:embed="rId2">
            <a:alphaModFix/>
          </a:blip>
          <a:stretch>
            <a:fillRect/>
          </a:stretch>
        </p:blipFill>
        <p:spPr>
          <a:xfrm>
            <a:off x="1015925" y="3771607"/>
            <a:ext cx="628825" cy="781625"/>
          </a:xfrm>
          <a:prstGeom prst="rect">
            <a:avLst/>
          </a:prstGeom>
          <a:noFill/>
          <a:ln>
            <a:noFill/>
          </a:ln>
          <a:effectLst>
            <a:outerShdw blurRad="57150" rotWithShape="0" algn="bl" dir="5400000" dist="19050">
              <a:srgbClr val="000000">
                <a:alpha val="50000"/>
              </a:srgbClr>
            </a:outerShdw>
          </a:effectLst>
        </p:spPr>
      </p:pic>
      <p:sp>
        <p:nvSpPr>
          <p:cNvPr id="21" name="Google Shape;21;p3"/>
          <p:cNvSpPr txBox="1"/>
          <p:nvPr/>
        </p:nvSpPr>
        <p:spPr>
          <a:xfrm>
            <a:off x="1560925" y="3660600"/>
            <a:ext cx="6589200" cy="931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500">
                <a:solidFill>
                  <a:srgbClr val="CC0000"/>
                </a:solidFill>
                <a:latin typeface="Architects Daughter"/>
                <a:ea typeface="Architects Daughter"/>
                <a:cs typeface="Architects Daughter"/>
                <a:sym typeface="Architects Daughter"/>
              </a:rPr>
              <a:t>Cause and Effect</a:t>
            </a:r>
            <a:r>
              <a:rPr b="1" lang="en" sz="1200">
                <a:solidFill>
                  <a:srgbClr val="CC0000"/>
                </a:solidFill>
                <a:latin typeface="Architects Daughter"/>
                <a:ea typeface="Architects Daughter"/>
                <a:cs typeface="Architects Daughter"/>
                <a:sym typeface="Architects Daughter"/>
              </a:rPr>
              <a:t> </a:t>
            </a:r>
            <a:r>
              <a:rPr lang="en" sz="1300">
                <a:latin typeface="Montserrat"/>
                <a:ea typeface="Montserrat"/>
                <a:cs typeface="Montserrat"/>
                <a:sym typeface="Montserrat"/>
              </a:rPr>
              <a:t>As you read, look for why a huge fire started in Chicago in 1871 and what happened to the city and its people as a result.</a:t>
            </a:r>
            <a:endParaRPr sz="1300">
              <a:latin typeface="Montserrat"/>
              <a:ea typeface="Montserrat"/>
              <a:cs typeface="Montserrat"/>
              <a:sym typeface="Montserrat"/>
            </a:endParaRPr>
          </a:p>
        </p:txBody>
      </p:sp>
      <p:sp>
        <p:nvSpPr>
          <p:cNvPr id="22" name="Google Shape;22;p3"/>
          <p:cNvSpPr/>
          <p:nvPr/>
        </p:nvSpPr>
        <p:spPr>
          <a:xfrm>
            <a:off x="5881600" y="1007000"/>
            <a:ext cx="2317800" cy="2680800"/>
          </a:xfrm>
          <a:prstGeom prst="roundRect">
            <a:avLst>
              <a:gd fmla="val 8531"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rPr>
              <a:t>Watch a Video</a:t>
            </a:r>
            <a:endParaRPr sz="1600" u="sng">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hlinkClick>
                  <a:extLst>
                    <a:ext uri="{A12FA001-AC4F-418D-AE19-62706E023703}">
                      <ahyp:hlinkClr val="tx"/>
                    </a:ext>
                  </a:extLst>
                </a:hlinkClick>
              </a:rPr>
              <a:t>Before You Read</a:t>
            </a:r>
            <a:endParaRPr sz="1600" u="sng">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rPr>
              <a:t>Build Vocabulary</a:t>
            </a:r>
            <a:endParaRPr sz="1600" u="sng">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hlinkClick>
                  <a:extLst>
                    <a:ext uri="{A12FA001-AC4F-418D-AE19-62706E023703}">
                      <ahyp:hlinkClr val="tx"/>
                    </a:ext>
                  </a:extLst>
                </a:hlinkClick>
              </a:rPr>
              <a:t>Read</a:t>
            </a:r>
            <a:endParaRPr sz="1600">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rPr>
              <a:t>Think</a:t>
            </a:r>
            <a:endParaRPr sz="1600">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rPr>
              <a:t>Explain</a:t>
            </a:r>
            <a:endParaRPr sz="1600" u="sng">
              <a:solidFill>
                <a:srgbClr val="243E3F"/>
              </a:solidFill>
              <a:latin typeface="Montserrat"/>
              <a:ea typeface="Montserrat"/>
              <a:cs typeface="Montserrat"/>
              <a:sym typeface="Montserrat"/>
            </a:endParaRPr>
          </a:p>
          <a:p>
            <a:pPr indent="0" lvl="0" marL="0" rtl="0" algn="ctr">
              <a:lnSpc>
                <a:spcPct val="150000"/>
              </a:lnSpc>
              <a:spcBef>
                <a:spcPts val="0"/>
              </a:spcBef>
              <a:spcAft>
                <a:spcPts val="0"/>
              </a:spcAft>
              <a:buNone/>
            </a:pPr>
            <a:r>
              <a:rPr lang="en" sz="1600" u="sng">
                <a:solidFill>
                  <a:srgbClr val="243E3F"/>
                </a:solidFill>
                <a:latin typeface="Montserrat"/>
                <a:ea typeface="Montserrat"/>
                <a:cs typeface="Montserrat"/>
                <a:sym typeface="Montserrat"/>
              </a:rPr>
              <a:t>Write an Article</a:t>
            </a:r>
            <a:endParaRPr sz="1600" u="sng">
              <a:solidFill>
                <a:srgbClr val="243E3F"/>
              </a:solidFill>
              <a:latin typeface="Montserrat"/>
              <a:ea typeface="Montserrat"/>
              <a:cs typeface="Montserrat"/>
              <a:sym typeface="Montserrat"/>
            </a:endParaRPr>
          </a:p>
        </p:txBody>
      </p:sp>
      <p:pic>
        <p:nvPicPr>
          <p:cNvPr id="23" name="Google Shape;23;p3"/>
          <p:cNvPicPr preferRelativeResize="0"/>
          <p:nvPr/>
        </p:nvPicPr>
        <p:blipFill>
          <a:blip r:embed="rId3">
            <a:alphaModFix/>
          </a:blip>
          <a:stretch>
            <a:fillRect/>
          </a:stretch>
        </p:blipFill>
        <p:spPr>
          <a:xfrm flipH="1">
            <a:off x="7846625" y="721600"/>
            <a:ext cx="677450" cy="931500"/>
          </a:xfrm>
          <a:prstGeom prst="rect">
            <a:avLst/>
          </a:prstGeom>
          <a:noFill/>
          <a:ln>
            <a:noFill/>
          </a:ln>
        </p:spPr>
      </p:pic>
      <p:sp>
        <p:nvSpPr>
          <p:cNvPr id="24" name="Google Shape;24;p3"/>
          <p:cNvSpPr txBox="1"/>
          <p:nvPr/>
        </p:nvSpPr>
        <p:spPr>
          <a:xfrm>
            <a:off x="5930950" y="541550"/>
            <a:ext cx="2219100" cy="4656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600">
                <a:solidFill>
                  <a:srgbClr val="E06666"/>
                </a:solidFill>
                <a:latin typeface="Montserrat"/>
                <a:ea typeface="Montserrat"/>
                <a:cs typeface="Montserrat"/>
                <a:sym typeface="Montserrat"/>
              </a:rPr>
              <a:t>Table of Contents</a:t>
            </a:r>
            <a:endParaRPr b="1" sz="1600">
              <a:solidFill>
                <a:srgbClr val="E06666"/>
              </a:solidFill>
              <a:latin typeface="Montserrat"/>
              <a:ea typeface="Montserrat"/>
              <a:cs typeface="Montserrat"/>
              <a:sym typeface="Montserrat"/>
            </a:endParaRPr>
          </a:p>
        </p:txBody>
      </p:sp>
      <p:pic>
        <p:nvPicPr>
          <p:cNvPr id="25" name="Google Shape;25;p3"/>
          <p:cNvPicPr preferRelativeResize="0"/>
          <p:nvPr/>
        </p:nvPicPr>
        <p:blipFill rotWithShape="1">
          <a:blip r:embed="rId4">
            <a:alphaModFix/>
          </a:blip>
          <a:srcRect b="7610" l="3766" r="6763" t="26608"/>
          <a:stretch/>
        </p:blipFill>
        <p:spPr>
          <a:xfrm>
            <a:off x="3719500" y="4553215"/>
            <a:ext cx="1705000" cy="214900"/>
          </a:xfrm>
          <a:prstGeom prst="rect">
            <a:avLst/>
          </a:prstGeom>
          <a:noFill/>
          <a:ln>
            <a:noFill/>
          </a:ln>
        </p:spPr>
      </p:pic>
      <p:pic>
        <p:nvPicPr>
          <p:cNvPr id="26" name="Google Shape;26;p3"/>
          <p:cNvPicPr preferRelativeResize="0"/>
          <p:nvPr/>
        </p:nvPicPr>
        <p:blipFill>
          <a:blip r:embed="rId5">
            <a:alphaModFix/>
          </a:blip>
          <a:stretch>
            <a:fillRect/>
          </a:stretch>
        </p:blipFill>
        <p:spPr>
          <a:xfrm>
            <a:off x="342900" y="120650"/>
            <a:ext cx="1741800" cy="420900"/>
          </a:xfrm>
          <a:prstGeom prst="roundRect">
            <a:avLst>
              <a:gd fmla="val 16667" name="adj"/>
            </a:avLst>
          </a:prstGeom>
          <a:noFill/>
          <a:ln>
            <a:noFill/>
          </a:ln>
        </p:spPr>
      </p:pic>
      <p:sp>
        <p:nvSpPr>
          <p:cNvPr id="27" name="Google Shape;27;p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28" name="Google Shape;28;p3"/>
          <p:cNvPicPr preferRelativeResize="0"/>
          <p:nvPr/>
        </p:nvPicPr>
        <p:blipFill>
          <a:blip r:embed="rId6">
            <a:alphaModFix/>
          </a:blip>
          <a:stretch>
            <a:fillRect/>
          </a:stretch>
        </p:blipFill>
        <p:spPr>
          <a:xfrm>
            <a:off x="1176325" y="670274"/>
            <a:ext cx="4389500" cy="293362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gradFill>
          <a:gsLst>
            <a:gs pos="0">
              <a:srgbClr val="FFEC3A"/>
            </a:gs>
            <a:gs pos="100000">
              <a:srgbClr val="F8B232"/>
            </a:gs>
          </a:gsLst>
          <a:lin ang="8099331" scaled="0"/>
        </a:gradFill>
      </p:bgPr>
    </p:bg>
    <p:spTree>
      <p:nvGrpSpPr>
        <p:cNvPr id="29" name="Shape 29"/>
        <p:cNvGrpSpPr/>
        <p:nvPr/>
      </p:nvGrpSpPr>
      <p:grpSpPr>
        <a:xfrm>
          <a:off x="0" y="0"/>
          <a:ext cx="0" cy="0"/>
          <a:chOff x="0" y="0"/>
          <a:chExt cx="0" cy="0"/>
        </a:xfrm>
      </p:grpSpPr>
      <p:sp>
        <p:nvSpPr>
          <p:cNvPr id="30" name="Google Shape;30;p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ph idx="12" type="sldNum"/>
          </p:nvPr>
        </p:nvSpPr>
        <p:spPr>
          <a:xfrm>
            <a:off x="8490250" y="4681009"/>
            <a:ext cx="548400" cy="393600"/>
          </a:xfrm>
          <a:prstGeom prst="rect">
            <a:avLst/>
          </a:prstGeom>
        </p:spPr>
        <p:txBody>
          <a:bodyPr anchorCtr="0" anchor="ctr" bIns="93400" lIns="93400" spcFirstLastPara="1" rIns="93400" wrap="square" tIns="934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4">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33" name="Google Shape;33;p4"/>
          <p:cNvSpPr txBox="1"/>
          <p:nvPr/>
        </p:nvSpPr>
        <p:spPr>
          <a:xfrm>
            <a:off x="2436920" y="412625"/>
            <a:ext cx="46701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Before You Read</a:t>
            </a:r>
            <a:endParaRPr b="1" sz="4000">
              <a:solidFill>
                <a:srgbClr val="243E3F"/>
              </a:solidFill>
              <a:latin typeface="Comfortaa"/>
              <a:ea typeface="Comfortaa"/>
              <a:cs typeface="Comfortaa"/>
              <a:sym typeface="Comfortaa"/>
            </a:endParaRPr>
          </a:p>
        </p:txBody>
      </p:sp>
      <p:pic>
        <p:nvPicPr>
          <p:cNvPr id="34" name="Google Shape;34;p4"/>
          <p:cNvPicPr preferRelativeResize="0"/>
          <p:nvPr/>
        </p:nvPicPr>
        <p:blipFill rotWithShape="1">
          <a:blip r:embed="rId3">
            <a:alphaModFix/>
          </a:blip>
          <a:srcRect b="0" l="0" r="61273" t="0"/>
          <a:stretch/>
        </p:blipFill>
        <p:spPr>
          <a:xfrm>
            <a:off x="342900" y="381913"/>
            <a:ext cx="1832799" cy="780325"/>
          </a:xfrm>
          <a:prstGeom prst="rect">
            <a:avLst/>
          </a:prstGeom>
          <a:noFill/>
          <a:ln>
            <a:noFill/>
          </a:ln>
        </p:spPr>
      </p:pic>
      <p:sp>
        <p:nvSpPr>
          <p:cNvPr id="35" name="Google Shape;35;p4"/>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36" name="Google Shape;36;p4"/>
          <p:cNvSpPr txBox="1"/>
          <p:nvPr/>
        </p:nvSpPr>
        <p:spPr>
          <a:xfrm>
            <a:off x="605700" y="1110375"/>
            <a:ext cx="79326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600">
                <a:solidFill>
                  <a:srgbClr val="FF0000"/>
                </a:solidFill>
                <a:latin typeface="Montserrat"/>
                <a:ea typeface="Montserrat"/>
                <a:cs typeface="Montserrat"/>
                <a:sym typeface="Montserrat"/>
              </a:rPr>
              <a:t>Directions:</a:t>
            </a:r>
            <a:r>
              <a:rPr lang="en" sz="1600">
                <a:latin typeface="Montserrat"/>
                <a:ea typeface="Montserrat"/>
                <a:cs typeface="Montserrat"/>
                <a:sym typeface="Montserrat"/>
              </a:rPr>
              <a:t> Examine the image on the left and read the headline and subhead. Then answer the </a:t>
            </a:r>
            <a:r>
              <a:rPr lang="en" sz="1600">
                <a:latin typeface="Montserrat"/>
                <a:ea typeface="Montserrat"/>
                <a:cs typeface="Montserrat"/>
                <a:sym typeface="Montserrat"/>
              </a:rPr>
              <a:t>question</a:t>
            </a:r>
            <a:r>
              <a:rPr lang="en" sz="1600">
                <a:latin typeface="Montserrat"/>
                <a:ea typeface="Montserrat"/>
                <a:cs typeface="Montserrat"/>
                <a:sym typeface="Montserrat"/>
              </a:rPr>
              <a:t> on the right.</a:t>
            </a:r>
            <a:endParaRPr sz="1600">
              <a:latin typeface="Montserrat"/>
              <a:ea typeface="Montserrat"/>
              <a:cs typeface="Montserrat"/>
              <a:sym typeface="Montserrat"/>
            </a:endParaRPr>
          </a:p>
        </p:txBody>
      </p:sp>
      <p:sp>
        <p:nvSpPr>
          <p:cNvPr id="37" name="Google Shape;37;p4"/>
          <p:cNvSpPr txBox="1"/>
          <p:nvPr/>
        </p:nvSpPr>
        <p:spPr>
          <a:xfrm>
            <a:off x="4832650" y="1753735"/>
            <a:ext cx="3657600" cy="867900"/>
          </a:xfrm>
          <a:prstGeom prst="rect">
            <a:avLst/>
          </a:prstGeom>
          <a:no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600">
                <a:latin typeface="Montserrat"/>
                <a:ea typeface="Montserrat"/>
                <a:cs typeface="Montserrat"/>
                <a:sym typeface="Montserrat"/>
              </a:rPr>
              <a:t>Based on what you see on the left, what do you think the article is about?</a:t>
            </a:r>
            <a:endParaRPr b="1" sz="1600">
              <a:latin typeface="Montserrat"/>
              <a:ea typeface="Montserrat"/>
              <a:cs typeface="Montserrat"/>
              <a:sym typeface="Montserrat"/>
            </a:endParaRPr>
          </a:p>
        </p:txBody>
      </p:sp>
      <p:pic>
        <p:nvPicPr>
          <p:cNvPr id="38" name="Google Shape;38;p4"/>
          <p:cNvPicPr preferRelativeResize="0"/>
          <p:nvPr/>
        </p:nvPicPr>
        <p:blipFill>
          <a:blip r:embed="rId4">
            <a:alphaModFix/>
          </a:blip>
          <a:stretch>
            <a:fillRect/>
          </a:stretch>
        </p:blipFill>
        <p:spPr>
          <a:xfrm>
            <a:off x="537975" y="1826900"/>
            <a:ext cx="4174025" cy="2789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1">
  <p:cSld name="BLANK_1_1">
    <p:bg>
      <p:bgPr>
        <a:gradFill>
          <a:gsLst>
            <a:gs pos="0">
              <a:srgbClr val="FFEC3A"/>
            </a:gs>
            <a:gs pos="100000">
              <a:srgbClr val="F8B232"/>
            </a:gs>
          </a:gsLst>
          <a:lin ang="8099331" scaled="0"/>
        </a:gradFill>
      </p:bgPr>
    </p:bg>
    <p:spTree>
      <p:nvGrpSpPr>
        <p:cNvPr id="39" name="Shape 39"/>
        <p:cNvGrpSpPr/>
        <p:nvPr/>
      </p:nvGrpSpPr>
      <p:grpSpPr>
        <a:xfrm>
          <a:off x="0" y="0"/>
          <a:ext cx="0" cy="0"/>
          <a:chOff x="0" y="0"/>
          <a:chExt cx="0" cy="0"/>
        </a:xfrm>
      </p:grpSpPr>
      <p:sp>
        <p:nvSpPr>
          <p:cNvPr id="40" name="Google Shape;40;p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ph idx="12" type="sldNum"/>
          </p:nvPr>
        </p:nvSpPr>
        <p:spPr>
          <a:xfrm>
            <a:off x="8490250" y="4681009"/>
            <a:ext cx="548400" cy="393600"/>
          </a:xfrm>
          <a:prstGeom prst="rect">
            <a:avLst/>
          </a:prstGeom>
        </p:spPr>
        <p:txBody>
          <a:bodyPr anchorCtr="0" anchor="ctr" bIns="93400" lIns="93400" spcFirstLastPara="1" rIns="93400" wrap="square" tIns="934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43" name="Google Shape;43;p5"/>
          <p:cNvSpPr txBox="1"/>
          <p:nvPr/>
        </p:nvSpPr>
        <p:spPr>
          <a:xfrm>
            <a:off x="1991701" y="412625"/>
            <a:ext cx="51606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Build Vocabulary</a:t>
            </a:r>
            <a:endParaRPr b="1" sz="4000">
              <a:solidFill>
                <a:srgbClr val="243E3F"/>
              </a:solidFill>
              <a:latin typeface="Comfortaa"/>
              <a:ea typeface="Comfortaa"/>
              <a:cs typeface="Comfortaa"/>
              <a:sym typeface="Comfortaa"/>
            </a:endParaRPr>
          </a:p>
        </p:txBody>
      </p:sp>
      <p:pic>
        <p:nvPicPr>
          <p:cNvPr id="44" name="Google Shape;44;p5"/>
          <p:cNvPicPr preferRelativeResize="0"/>
          <p:nvPr/>
        </p:nvPicPr>
        <p:blipFill rotWithShape="1">
          <a:blip r:embed="rId3">
            <a:alphaModFix/>
          </a:blip>
          <a:srcRect b="0" l="0" r="61273" t="0"/>
          <a:stretch/>
        </p:blipFill>
        <p:spPr>
          <a:xfrm>
            <a:off x="342900" y="381913"/>
            <a:ext cx="1832799" cy="780325"/>
          </a:xfrm>
          <a:prstGeom prst="rect">
            <a:avLst/>
          </a:prstGeom>
          <a:noFill/>
          <a:ln>
            <a:noFill/>
          </a:ln>
        </p:spPr>
      </p:pic>
      <p:sp>
        <p:nvSpPr>
          <p:cNvPr id="45" name="Google Shape;45;p5"/>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46" name="Google Shape;46;p5"/>
          <p:cNvSpPr/>
          <p:nvPr/>
        </p:nvSpPr>
        <p:spPr>
          <a:xfrm>
            <a:off x="3346025" y="2531625"/>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txBox="1"/>
          <p:nvPr/>
        </p:nvSpPr>
        <p:spPr>
          <a:xfrm>
            <a:off x="776225" y="2180100"/>
            <a:ext cx="2569800" cy="13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Learn words you need to know for this story by watching this Vocabulary Slideshow.</a:t>
            </a:r>
            <a:endParaRPr sz="1600">
              <a:latin typeface="Montserrat"/>
              <a:ea typeface="Montserrat"/>
              <a:cs typeface="Montserrat"/>
              <a:sym typeface="Montserrat"/>
            </a:endParaRPr>
          </a:p>
          <a:p>
            <a:pPr indent="0" lvl="0" marL="0" rtl="0" algn="ctr">
              <a:spcBef>
                <a:spcPts val="0"/>
              </a:spcBef>
              <a:spcAft>
                <a:spcPts val="0"/>
              </a:spcAft>
              <a:buNone/>
            </a:pPr>
            <a:r>
              <a:t/>
            </a:r>
            <a:endParaRPr sz="1600">
              <a:solidFill>
                <a:srgbClr val="FFFFFF"/>
              </a:solidFill>
              <a:latin typeface="Montserrat"/>
              <a:ea typeface="Montserrat"/>
              <a:cs typeface="Montserrat"/>
              <a:sym typeface="Montserrat"/>
            </a:endParaRPr>
          </a:p>
          <a:p>
            <a:pPr indent="0" lvl="0" marL="0" rtl="0" algn="ctr">
              <a:spcBef>
                <a:spcPts val="0"/>
              </a:spcBef>
              <a:spcAft>
                <a:spcPts val="0"/>
              </a:spcAft>
              <a:buNone/>
            </a:pPr>
            <a:r>
              <a:t/>
            </a:r>
            <a:endParaRPr sz="1600">
              <a:solidFill>
                <a:srgbClr val="FFFFFF"/>
              </a:solidFill>
              <a:latin typeface="Montserrat"/>
              <a:ea typeface="Montserrat"/>
              <a:cs typeface="Montserrat"/>
              <a:sym typeface="Montserrat"/>
            </a:endParaRPr>
          </a:p>
        </p:txBody>
      </p:sp>
      <p:pic>
        <p:nvPicPr>
          <p:cNvPr id="48" name="Google Shape;48;p5">
            <a:hlinkClick r:id="rId4"/>
          </p:cNvPr>
          <p:cNvPicPr preferRelativeResize="0"/>
          <p:nvPr/>
        </p:nvPicPr>
        <p:blipFill>
          <a:blip r:embed="rId5">
            <a:alphaModFix/>
          </a:blip>
          <a:stretch>
            <a:fillRect/>
          </a:stretch>
        </p:blipFill>
        <p:spPr>
          <a:xfrm>
            <a:off x="4404750" y="1620326"/>
            <a:ext cx="4157550" cy="227625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1">
  <p:cSld name="CUSTOM_2_5">
    <p:bg>
      <p:bgPr>
        <a:gradFill>
          <a:gsLst>
            <a:gs pos="0">
              <a:srgbClr val="FFEC3A"/>
            </a:gs>
            <a:gs pos="100000">
              <a:srgbClr val="F8B232"/>
            </a:gs>
          </a:gsLst>
          <a:lin ang="8099331" scaled="0"/>
        </a:gradFill>
      </p:bgPr>
    </p:bg>
    <p:spTree>
      <p:nvGrpSpPr>
        <p:cNvPr id="49" name="Shape 49"/>
        <p:cNvGrpSpPr/>
        <p:nvPr/>
      </p:nvGrpSpPr>
      <p:grpSpPr>
        <a:xfrm>
          <a:off x="0" y="0"/>
          <a:ext cx="0" cy="0"/>
          <a:chOff x="0" y="0"/>
          <a:chExt cx="0" cy="0"/>
        </a:xfrm>
      </p:grpSpPr>
      <p:sp>
        <p:nvSpPr>
          <p:cNvPr id="50" name="Google Shape;50;p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52" name="Google Shape;52;p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53" name="Google Shape;53;p6">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54" name="Google Shape;54;p6"/>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55" name="Google Shape;55;p6"/>
          <p:cNvPicPr preferRelativeResize="0"/>
          <p:nvPr/>
        </p:nvPicPr>
        <p:blipFill>
          <a:blip r:embed="rId4">
            <a:alphaModFix/>
          </a:blip>
          <a:stretch>
            <a:fillRect/>
          </a:stretch>
        </p:blipFill>
        <p:spPr>
          <a:xfrm>
            <a:off x="1668050" y="-86900"/>
            <a:ext cx="945625" cy="1350925"/>
          </a:xfrm>
          <a:prstGeom prst="rect">
            <a:avLst/>
          </a:prstGeom>
          <a:noFill/>
          <a:ln>
            <a:noFill/>
          </a:ln>
        </p:spPr>
      </p:pic>
      <p:sp>
        <p:nvSpPr>
          <p:cNvPr id="56" name="Google Shape;56;p6"/>
          <p:cNvSpPr txBox="1"/>
          <p:nvPr/>
        </p:nvSpPr>
        <p:spPr>
          <a:xfrm>
            <a:off x="539050" y="1857938"/>
            <a:ext cx="2614500" cy="16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Montserrat"/>
                <a:ea typeface="Montserrat"/>
                <a:cs typeface="Montserrat"/>
                <a:sym typeface="Montserrat"/>
              </a:rPr>
              <a:t>Watch a video to go behind the scenes of this article.</a:t>
            </a:r>
            <a:endParaRPr sz="2000">
              <a:latin typeface="Montserrat"/>
              <a:ea typeface="Montserrat"/>
              <a:cs typeface="Montserrat"/>
              <a:sym typeface="Montserrat"/>
            </a:endParaRPr>
          </a:p>
          <a:p>
            <a:pPr indent="0" lvl="0" marL="0" rtl="0" algn="l">
              <a:spcBef>
                <a:spcPts val="0"/>
              </a:spcBef>
              <a:spcAft>
                <a:spcPts val="0"/>
              </a:spcAft>
              <a:buNone/>
            </a:pPr>
            <a:r>
              <a:t/>
            </a:r>
            <a:endParaRPr sz="2000">
              <a:latin typeface="Montserrat"/>
              <a:ea typeface="Montserrat"/>
              <a:cs typeface="Montserrat"/>
              <a:sym typeface="Montserrat"/>
            </a:endParaRPr>
          </a:p>
        </p:txBody>
      </p:sp>
      <p:pic>
        <p:nvPicPr>
          <p:cNvPr id="57" name="Google Shape;57;p6">
            <a:hlinkClick r:id="rId5"/>
          </p:cNvPr>
          <p:cNvPicPr preferRelativeResize="0"/>
          <p:nvPr/>
        </p:nvPicPr>
        <p:blipFill rotWithShape="1">
          <a:blip r:embed="rId6">
            <a:alphaModFix/>
          </a:blip>
          <a:srcRect b="4507" l="0" r="0" t="0"/>
          <a:stretch/>
        </p:blipFill>
        <p:spPr>
          <a:xfrm rot="5804961">
            <a:off x="4328376" y="843249"/>
            <a:ext cx="3849300" cy="3903678"/>
          </a:xfrm>
          <a:prstGeom prst="rect">
            <a:avLst/>
          </a:prstGeom>
          <a:noFill/>
          <a:ln>
            <a:noFill/>
          </a:ln>
          <a:effectLst>
            <a:outerShdw blurRad="142875" rotWithShape="0" algn="bl" dir="2460000" dist="114300">
              <a:srgbClr val="000000">
                <a:alpha val="50000"/>
              </a:srgbClr>
            </a:outerShdw>
          </a:effectLst>
        </p:spPr>
      </p:pic>
      <p:sp>
        <p:nvSpPr>
          <p:cNvPr id="58" name="Google Shape;58;p6"/>
          <p:cNvSpPr txBox="1"/>
          <p:nvPr/>
        </p:nvSpPr>
        <p:spPr>
          <a:xfrm rot="-5400000">
            <a:off x="-351209" y="4042602"/>
            <a:ext cx="12111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Shutterstock</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59" name="Google Shape;59;p6"/>
          <p:cNvSpPr/>
          <p:nvPr/>
        </p:nvSpPr>
        <p:spPr>
          <a:xfrm>
            <a:off x="931050" y="4566489"/>
            <a:ext cx="7281900" cy="334500"/>
          </a:xfrm>
          <a:prstGeom prst="homePlate">
            <a:avLst>
              <a:gd fmla="val 50000" name="adj"/>
            </a:avLst>
          </a:prstGeom>
          <a:solidFill>
            <a:srgbClr val="98BEE8"/>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r>
              <a:rPr b="1" lang="en" sz="1600">
                <a:solidFill>
                  <a:srgbClr val="000000"/>
                </a:solidFill>
                <a:latin typeface="Hind"/>
                <a:ea typeface="Hind"/>
                <a:cs typeface="Hind"/>
                <a:sym typeface="Hind"/>
              </a:rPr>
              <a:t>Now answer questions about the video on the next slide.</a:t>
            </a:r>
            <a:endParaRPr b="1" sz="1600">
              <a:solidFill>
                <a:srgbClr val="000000"/>
              </a:solidFill>
              <a:latin typeface="Hind"/>
              <a:ea typeface="Hind"/>
              <a:cs typeface="Hind"/>
              <a:sym typeface="Hind"/>
            </a:endParaRPr>
          </a:p>
        </p:txBody>
      </p:sp>
      <p:pic>
        <p:nvPicPr>
          <p:cNvPr descr="clickable video thumbnail" id="60" name="Google Shape;60;p6">
            <a:hlinkClick r:id="rId7"/>
          </p:cNvPr>
          <p:cNvPicPr preferRelativeResize="0"/>
          <p:nvPr/>
        </p:nvPicPr>
        <p:blipFill rotWithShape="1">
          <a:blip r:embed="rId8">
            <a:alphaModFix/>
          </a:blip>
          <a:srcRect b="3122" l="0" r="0" t="3112"/>
          <a:stretch/>
        </p:blipFill>
        <p:spPr>
          <a:xfrm rot="415355">
            <a:off x="4774446" y="1995536"/>
            <a:ext cx="2995157" cy="1677277"/>
          </a:xfrm>
          <a:prstGeom prst="rect">
            <a:avLst/>
          </a:prstGeom>
          <a:noFill/>
          <a:ln cap="flat" cmpd="sng" w="19050">
            <a:solidFill>
              <a:srgbClr val="FF0000"/>
            </a:solidFill>
            <a:prstDash val="solid"/>
            <a:round/>
            <a:headEnd len="sm" w="sm" type="none"/>
            <a:tailEnd len="sm" w="sm" type="none"/>
          </a:ln>
        </p:spPr>
      </p:pic>
      <p:sp>
        <p:nvSpPr>
          <p:cNvPr id="61" name="Google Shape;61;p6"/>
          <p:cNvSpPr/>
          <p:nvPr/>
        </p:nvSpPr>
        <p:spPr>
          <a:xfrm>
            <a:off x="3198788" y="2221825"/>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p:cSld name="CUSTOM_2_6">
    <p:bg>
      <p:bgPr>
        <a:gradFill>
          <a:gsLst>
            <a:gs pos="0">
              <a:srgbClr val="FFEC3A"/>
            </a:gs>
            <a:gs pos="100000">
              <a:srgbClr val="F8B232"/>
            </a:gs>
          </a:gsLst>
          <a:lin ang="8099331" scaled="0"/>
        </a:gradFill>
      </p:bgPr>
    </p:bg>
    <p:spTree>
      <p:nvGrpSpPr>
        <p:cNvPr id="62" name="Shape 62"/>
        <p:cNvGrpSpPr/>
        <p:nvPr/>
      </p:nvGrpSpPr>
      <p:grpSpPr>
        <a:xfrm>
          <a:off x="0" y="0"/>
          <a:ext cx="0" cy="0"/>
          <a:chOff x="0" y="0"/>
          <a:chExt cx="0" cy="0"/>
        </a:xfrm>
      </p:grpSpPr>
      <p:sp>
        <p:nvSpPr>
          <p:cNvPr id="63" name="Google Shape;63;p7"/>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65" name="Google Shape;65;p7">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66" name="Google Shape;66;p7">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67" name="Google Shape;67;p7"/>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68" name="Google Shape;68;p7"/>
          <p:cNvSpPr txBox="1"/>
          <p:nvPr/>
        </p:nvSpPr>
        <p:spPr>
          <a:xfrm>
            <a:off x="1930125" y="1282375"/>
            <a:ext cx="5021700" cy="448200"/>
          </a:xfrm>
          <a:prstGeom prst="rect">
            <a:avLst/>
          </a:prstGeom>
          <a:noFill/>
          <a:ln>
            <a:noFill/>
          </a:ln>
        </p:spPr>
        <p:txBody>
          <a:bodyPr anchorCtr="0" anchor="b" bIns="75575" lIns="75575" spcFirstLastPara="1" rIns="75575" wrap="square" tIns="75575">
            <a:noAutofit/>
          </a:bodyPr>
          <a:lstStyle/>
          <a:p>
            <a:pPr indent="0" lvl="0" marL="0" rtl="0" algn="ctr">
              <a:spcBef>
                <a:spcPts val="0"/>
              </a:spcBef>
              <a:spcAft>
                <a:spcPts val="0"/>
              </a:spcAft>
              <a:buNone/>
            </a:pPr>
            <a:r>
              <a:rPr b="1" lang="en" sz="1600">
                <a:latin typeface="Montserrat"/>
                <a:ea typeface="Montserrat"/>
                <a:cs typeface="Montserrat"/>
                <a:sym typeface="Montserrat"/>
              </a:rPr>
              <a:t>Now answer the video discussion questions.</a:t>
            </a:r>
            <a:endParaRPr b="1" sz="1600">
              <a:latin typeface="Montserrat"/>
              <a:ea typeface="Montserrat"/>
              <a:cs typeface="Montserrat"/>
              <a:sym typeface="Montserrat"/>
            </a:endParaRPr>
          </a:p>
        </p:txBody>
      </p:sp>
      <p:pic>
        <p:nvPicPr>
          <p:cNvPr id="69" name="Google Shape;69;p7"/>
          <p:cNvPicPr preferRelativeResize="0"/>
          <p:nvPr/>
        </p:nvPicPr>
        <p:blipFill>
          <a:blip r:embed="rId4">
            <a:alphaModFix/>
          </a:blip>
          <a:stretch>
            <a:fillRect/>
          </a:stretch>
        </p:blipFill>
        <p:spPr>
          <a:xfrm>
            <a:off x="1668050" y="-86900"/>
            <a:ext cx="945625" cy="1350925"/>
          </a:xfrm>
          <a:prstGeom prst="rect">
            <a:avLst/>
          </a:prstGeom>
          <a:noFill/>
          <a:ln>
            <a:noFill/>
          </a:ln>
        </p:spPr>
      </p:pic>
      <p:sp>
        <p:nvSpPr>
          <p:cNvPr id="70" name="Google Shape;70;p7"/>
          <p:cNvSpPr txBox="1"/>
          <p:nvPr/>
        </p:nvSpPr>
        <p:spPr>
          <a:xfrm>
            <a:off x="622550" y="1719475"/>
            <a:ext cx="7884000" cy="3467100"/>
          </a:xfrm>
          <a:prstGeom prst="rect">
            <a:avLst/>
          </a:prstGeom>
          <a:noFill/>
          <a:ln>
            <a:noFill/>
          </a:ln>
        </p:spPr>
        <p:txBody>
          <a:bodyPr anchorCtr="0" anchor="t" bIns="75575" lIns="75575" spcFirstLastPara="1" rIns="75575" wrap="square" tIns="75575">
            <a:noAutofit/>
          </a:bodyPr>
          <a:lstStyle/>
          <a:p>
            <a:pPr indent="-292100" lvl="0" marL="381000" rtl="0" algn="l">
              <a:lnSpc>
                <a:spcPct val="115000"/>
              </a:lnSpc>
              <a:spcBef>
                <a:spcPts val="0"/>
              </a:spcBef>
              <a:spcAft>
                <a:spcPts val="0"/>
              </a:spcAft>
              <a:buClr>
                <a:srgbClr val="E06666"/>
              </a:buClr>
              <a:buSzPts val="1600"/>
              <a:buFont typeface="Montserrat"/>
              <a:buAutoNum type="arabicPeriod"/>
            </a:pPr>
            <a:r>
              <a:rPr lang="en" sz="1600">
                <a:latin typeface="Montserrat"/>
                <a:ea typeface="Montserrat"/>
                <a:cs typeface="Montserrat"/>
                <a:sym typeface="Montserrat"/>
              </a:rPr>
              <a:t>In the introduction to the video, author Lauren Tarshis calls the Great Chicago Fire “one of the most devastating fires in U.S. history.” How do the narration and images in this section support her statement?</a:t>
            </a:r>
            <a:endParaRPr sz="1600">
              <a:latin typeface="Montserrat"/>
              <a:ea typeface="Montserrat"/>
              <a:cs typeface="Montserrat"/>
              <a:sym typeface="Montserrat"/>
            </a:endParaRPr>
          </a:p>
          <a:p>
            <a:pPr indent="0" lvl="0" marL="0" rtl="0" algn="l">
              <a:lnSpc>
                <a:spcPct val="100000"/>
              </a:lnSpc>
              <a:spcBef>
                <a:spcPts val="0"/>
              </a:spcBef>
              <a:spcAft>
                <a:spcPts val="0"/>
              </a:spcAft>
              <a:buNone/>
            </a:pPr>
            <a:br>
              <a:rPr lang="en" sz="1600">
                <a:latin typeface="Montserrat"/>
                <a:ea typeface="Montserrat"/>
                <a:cs typeface="Montserrat"/>
                <a:sym typeface="Montserrat"/>
              </a:rPr>
            </a:br>
            <a:br>
              <a:rPr lang="en" sz="1600">
                <a:latin typeface="Montserrat"/>
                <a:ea typeface="Montserrat"/>
                <a:cs typeface="Montserrat"/>
                <a:sym typeface="Montserrat"/>
              </a:rPr>
            </a:br>
            <a:endParaRPr sz="1600">
              <a:latin typeface="Montserrat"/>
              <a:ea typeface="Montserrat"/>
              <a:cs typeface="Montserrat"/>
              <a:sym typeface="Montserrat"/>
            </a:endParaRPr>
          </a:p>
          <a:p>
            <a:pPr indent="-292100" lvl="0" marL="381000" rtl="0" algn="l">
              <a:lnSpc>
                <a:spcPct val="115000"/>
              </a:lnSpc>
              <a:spcBef>
                <a:spcPts val="1300"/>
              </a:spcBef>
              <a:spcAft>
                <a:spcPts val="0"/>
              </a:spcAft>
              <a:buClr>
                <a:srgbClr val="E06666"/>
              </a:buClr>
              <a:buSzPts val="1600"/>
              <a:buFont typeface="Montserrat"/>
              <a:buAutoNum type="arabicPeriod"/>
            </a:pPr>
            <a:r>
              <a:rPr lang="en" sz="1600">
                <a:latin typeface="Montserrat"/>
                <a:ea typeface="Montserrat"/>
                <a:cs typeface="Montserrat"/>
                <a:sym typeface="Montserrat"/>
              </a:rPr>
              <a:t>Based on the video, explain the difference between historical fiction and narrative nonfiction, using your own words.</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2">
  <p:cSld name="CUSTOM_2_6_1">
    <p:bg>
      <p:bgPr>
        <a:gradFill>
          <a:gsLst>
            <a:gs pos="0">
              <a:srgbClr val="FFEC3A"/>
            </a:gs>
            <a:gs pos="100000">
              <a:srgbClr val="F8B232"/>
            </a:gs>
          </a:gsLst>
          <a:lin ang="8099331" scaled="0"/>
        </a:gradFill>
      </p:bgPr>
    </p:bg>
    <p:spTree>
      <p:nvGrpSpPr>
        <p:cNvPr id="71" name="Shape 71"/>
        <p:cNvGrpSpPr/>
        <p:nvPr/>
      </p:nvGrpSpPr>
      <p:grpSpPr>
        <a:xfrm>
          <a:off x="0" y="0"/>
          <a:ext cx="0" cy="0"/>
          <a:chOff x="0" y="0"/>
          <a:chExt cx="0" cy="0"/>
        </a:xfrm>
      </p:grpSpPr>
      <p:sp>
        <p:nvSpPr>
          <p:cNvPr id="72" name="Google Shape;72;p8"/>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74" name="Google Shape;74;p8">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75" name="Google Shape;75;p8">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76" name="Google Shape;76;p8"/>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77" name="Google Shape;77;p8"/>
          <p:cNvPicPr preferRelativeResize="0"/>
          <p:nvPr/>
        </p:nvPicPr>
        <p:blipFill>
          <a:blip r:embed="rId4">
            <a:alphaModFix/>
          </a:blip>
          <a:stretch>
            <a:fillRect/>
          </a:stretch>
        </p:blipFill>
        <p:spPr>
          <a:xfrm>
            <a:off x="1668050" y="-86900"/>
            <a:ext cx="945625" cy="1350925"/>
          </a:xfrm>
          <a:prstGeom prst="rect">
            <a:avLst/>
          </a:prstGeom>
          <a:noFill/>
          <a:ln>
            <a:noFill/>
          </a:ln>
        </p:spPr>
      </p:pic>
      <p:sp>
        <p:nvSpPr>
          <p:cNvPr id="78" name="Google Shape;78;p8"/>
          <p:cNvSpPr txBox="1"/>
          <p:nvPr/>
        </p:nvSpPr>
        <p:spPr>
          <a:xfrm>
            <a:off x="622550" y="1719475"/>
            <a:ext cx="7884000" cy="3467100"/>
          </a:xfrm>
          <a:prstGeom prst="rect">
            <a:avLst/>
          </a:prstGeom>
          <a:noFill/>
          <a:ln>
            <a:noFill/>
          </a:ln>
        </p:spPr>
        <p:txBody>
          <a:bodyPr anchorCtr="0" anchor="t" bIns="75575" lIns="75575" spcFirstLastPara="1" rIns="75575" wrap="square" tIns="75575">
            <a:noAutofit/>
          </a:bodyPr>
          <a:lstStyle/>
          <a:p>
            <a:pPr indent="-292100" lvl="0" marL="381000" rtl="0" algn="l">
              <a:lnSpc>
                <a:spcPct val="115000"/>
              </a:lnSpc>
              <a:spcBef>
                <a:spcPts val="0"/>
              </a:spcBef>
              <a:spcAft>
                <a:spcPts val="0"/>
              </a:spcAft>
              <a:buClr>
                <a:srgbClr val="E06666"/>
              </a:buClr>
              <a:buSzPts val="1600"/>
              <a:buFont typeface="Montserrat"/>
              <a:buAutoNum type="arabicPeriod" startAt="3"/>
            </a:pPr>
            <a:r>
              <a:rPr lang="en" sz="1600">
                <a:latin typeface="Montserrat"/>
                <a:ea typeface="Montserrat"/>
                <a:cs typeface="Montserrat"/>
                <a:sym typeface="Montserrat"/>
              </a:rPr>
              <a:t>What is a primary source? Why did Lauren need to use primary sources when writing this article?</a:t>
            </a:r>
            <a:endParaRPr sz="1600">
              <a:latin typeface="Montserrat"/>
              <a:ea typeface="Montserrat"/>
              <a:cs typeface="Montserrat"/>
              <a:sym typeface="Montserrat"/>
            </a:endParaRPr>
          </a:p>
          <a:p>
            <a:pPr indent="0" lvl="0" marL="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292100" lvl="0" marL="381000" rtl="0" algn="l">
              <a:lnSpc>
                <a:spcPct val="115000"/>
              </a:lnSpc>
              <a:spcBef>
                <a:spcPts val="1300"/>
              </a:spcBef>
              <a:spcAft>
                <a:spcPts val="0"/>
              </a:spcAft>
              <a:buClr>
                <a:srgbClr val="E06666"/>
              </a:buClr>
              <a:buSzPts val="1600"/>
              <a:buFont typeface="Montserrat"/>
              <a:buAutoNum type="arabicPeriod" startAt="3"/>
            </a:pPr>
            <a:r>
              <a:rPr lang="en" sz="1600">
                <a:latin typeface="Montserrat"/>
                <a:ea typeface="Montserrat"/>
                <a:cs typeface="Montserrat"/>
                <a:sym typeface="Montserrat"/>
              </a:rPr>
              <a:t>According to the final section of the video, why do the people of Chicago want to keep the memory of the Great Fire alive? Describe at least two ways they have helped commemorate the disaster.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p:cSld name="CUSTOM_1">
    <p:bg>
      <p:bgPr>
        <a:gradFill>
          <a:gsLst>
            <a:gs pos="0">
              <a:srgbClr val="FFEC3A"/>
            </a:gs>
            <a:gs pos="100000">
              <a:srgbClr val="F8B232"/>
            </a:gs>
          </a:gsLst>
          <a:lin ang="8099331" scaled="0"/>
        </a:gradFill>
      </p:bgPr>
    </p:bg>
    <p:spTree>
      <p:nvGrpSpPr>
        <p:cNvPr id="79" name="Shape 79"/>
        <p:cNvGrpSpPr/>
        <p:nvPr/>
      </p:nvGrpSpPr>
      <p:grpSpPr>
        <a:xfrm>
          <a:off x="0" y="0"/>
          <a:ext cx="0" cy="0"/>
          <a:chOff x="0" y="0"/>
          <a:chExt cx="0" cy="0"/>
        </a:xfrm>
      </p:grpSpPr>
      <p:sp>
        <p:nvSpPr>
          <p:cNvPr id="80" name="Google Shape;80;p9"/>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9">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82" name="Google Shape;82;p9"/>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Read.</a:t>
            </a:r>
            <a:r>
              <a:rPr b="1" lang="en" sz="4000">
                <a:solidFill>
                  <a:srgbClr val="45818E"/>
                </a:solidFill>
                <a:latin typeface="Comfortaa"/>
                <a:ea typeface="Comfortaa"/>
                <a:cs typeface="Comfortaa"/>
                <a:sym typeface="Comfortaa"/>
              </a:rPr>
              <a:t> </a:t>
            </a:r>
            <a:r>
              <a:rPr b="1" lang="en" sz="4000">
                <a:solidFill>
                  <a:srgbClr val="B4C3C3"/>
                </a:solidFill>
                <a:latin typeface="Comfortaa"/>
                <a:ea typeface="Comfortaa"/>
                <a:cs typeface="Comfortaa"/>
                <a:sym typeface="Comfortaa"/>
              </a:rPr>
              <a:t>Think. Explain.</a:t>
            </a:r>
            <a:endParaRPr b="1" sz="4000">
              <a:solidFill>
                <a:srgbClr val="B4C3C3"/>
              </a:solidFill>
              <a:latin typeface="Comfortaa"/>
              <a:ea typeface="Comfortaa"/>
              <a:cs typeface="Comfortaa"/>
              <a:sym typeface="Comfortaa"/>
            </a:endParaRPr>
          </a:p>
        </p:txBody>
      </p:sp>
      <p:pic>
        <p:nvPicPr>
          <p:cNvPr id="83" name="Google Shape;83;p9"/>
          <p:cNvPicPr preferRelativeResize="0"/>
          <p:nvPr/>
        </p:nvPicPr>
        <p:blipFill>
          <a:blip r:embed="rId3">
            <a:alphaModFix/>
          </a:blip>
          <a:stretch>
            <a:fillRect/>
          </a:stretch>
        </p:blipFill>
        <p:spPr>
          <a:xfrm>
            <a:off x="1047175" y="237750"/>
            <a:ext cx="647940" cy="899975"/>
          </a:xfrm>
          <a:prstGeom prst="rect">
            <a:avLst/>
          </a:prstGeom>
          <a:noFill/>
          <a:ln>
            <a:noFill/>
          </a:ln>
        </p:spPr>
      </p:pic>
      <p:sp>
        <p:nvSpPr>
          <p:cNvPr id="84" name="Google Shape;84;p9"/>
          <p:cNvSpPr txBox="1"/>
          <p:nvPr/>
        </p:nvSpPr>
        <p:spPr>
          <a:xfrm>
            <a:off x="759725" y="1471638"/>
            <a:ext cx="2538000" cy="14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Click the screen</a:t>
            </a:r>
            <a:br>
              <a:rPr lang="en" sz="1600">
                <a:latin typeface="Montserrat"/>
                <a:ea typeface="Montserrat"/>
                <a:cs typeface="Montserrat"/>
                <a:sym typeface="Montserrat"/>
              </a:rPr>
            </a:br>
            <a:r>
              <a:rPr lang="en" sz="1600">
                <a:latin typeface="Montserrat"/>
                <a:ea typeface="Montserrat"/>
                <a:cs typeface="Montserrat"/>
                <a:sym typeface="Montserrat"/>
              </a:rPr>
              <a:t>to read or listen to the article at Storyworks Digital. </a:t>
            </a:r>
            <a:endParaRPr b="1" sz="1600">
              <a:latin typeface="Montserrat"/>
              <a:ea typeface="Montserrat"/>
              <a:cs typeface="Montserrat"/>
              <a:sym typeface="Montserrat"/>
            </a:endParaRPr>
          </a:p>
        </p:txBody>
      </p:sp>
      <p:pic>
        <p:nvPicPr>
          <p:cNvPr id="85" name="Google Shape;85;p9"/>
          <p:cNvPicPr preferRelativeResize="0"/>
          <p:nvPr/>
        </p:nvPicPr>
        <p:blipFill rotWithShape="1">
          <a:blip r:embed="rId4">
            <a:alphaModFix/>
          </a:blip>
          <a:srcRect b="12183" l="17465" r="19046" t="12145"/>
          <a:stretch/>
        </p:blipFill>
        <p:spPr>
          <a:xfrm>
            <a:off x="3752550" y="1147732"/>
            <a:ext cx="4596500" cy="3655723"/>
          </a:xfrm>
          <a:prstGeom prst="rect">
            <a:avLst/>
          </a:prstGeom>
          <a:noFill/>
          <a:ln>
            <a:noFill/>
          </a:ln>
          <a:effectLst>
            <a:outerShdw blurRad="57150" rotWithShape="0" algn="bl" dir="5400000" dist="19050">
              <a:srgbClr val="000000">
                <a:alpha val="50000"/>
              </a:srgbClr>
            </a:outerShdw>
            <a:reflection blurRad="0" dir="0" dist="0" endA="0" endPos="1000" fadeDir="5400012" kx="0" rotWithShape="0" algn="bl" stPos="0" sy="-100000" ky="0"/>
          </a:effectLst>
        </p:spPr>
      </p:pic>
      <p:sp>
        <p:nvSpPr>
          <p:cNvPr id="86" name="Google Shape;86;p9"/>
          <p:cNvSpPr txBox="1"/>
          <p:nvPr/>
        </p:nvSpPr>
        <p:spPr>
          <a:xfrm>
            <a:off x="3636296" y="4772175"/>
            <a:ext cx="18714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Shutterstock, </a:t>
            </a:r>
            <a:r>
              <a:rPr lang="en" sz="500">
                <a:latin typeface="Lato"/>
                <a:ea typeface="Lato"/>
                <a:cs typeface="Lato"/>
                <a:sym typeface="Lato"/>
              </a:rPr>
              <a:t>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87" name="Google Shape;87;p9"/>
          <p:cNvSpPr/>
          <p:nvPr/>
        </p:nvSpPr>
        <p:spPr>
          <a:xfrm>
            <a:off x="486912" y="3220650"/>
            <a:ext cx="1463700" cy="1463700"/>
          </a:xfrm>
          <a:prstGeom prst="ellipse">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9"/>
          <p:cNvPicPr preferRelativeResize="0"/>
          <p:nvPr/>
        </p:nvPicPr>
        <p:blipFill rotWithShape="1">
          <a:blip r:embed="rId5">
            <a:alphaModFix/>
          </a:blip>
          <a:srcRect b="18010" l="16551" r="16545" t="18010"/>
          <a:stretch/>
        </p:blipFill>
        <p:spPr>
          <a:xfrm>
            <a:off x="1008137" y="3806328"/>
            <a:ext cx="396900" cy="399900"/>
          </a:xfrm>
          <a:prstGeom prst="ellipse">
            <a:avLst/>
          </a:prstGeom>
          <a:noFill/>
          <a:ln>
            <a:noFill/>
          </a:ln>
        </p:spPr>
      </p:pic>
      <p:sp>
        <p:nvSpPr>
          <p:cNvPr id="89" name="Google Shape;89;p9"/>
          <p:cNvSpPr/>
          <p:nvPr/>
        </p:nvSpPr>
        <p:spPr>
          <a:xfrm>
            <a:off x="676212" y="3172475"/>
            <a:ext cx="1085100" cy="277200"/>
          </a:xfrm>
          <a:prstGeom prst="roundRect">
            <a:avLst>
              <a:gd fmla="val 16667" name="adj"/>
            </a:avLst>
          </a:prstGeom>
          <a:solidFill>
            <a:srgbClr val="B4C3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Montserrat"/>
                <a:ea typeface="Montserrat"/>
                <a:cs typeface="Montserrat"/>
                <a:sym typeface="Montserrat"/>
              </a:rPr>
              <a:t>Tip!</a:t>
            </a:r>
            <a:endParaRPr b="1" sz="1500">
              <a:latin typeface="Montserrat"/>
              <a:ea typeface="Montserrat"/>
              <a:cs typeface="Montserrat"/>
              <a:sym typeface="Montserrat"/>
            </a:endParaRPr>
          </a:p>
        </p:txBody>
      </p:sp>
      <p:pic>
        <p:nvPicPr>
          <p:cNvPr id="90" name="Google Shape;90;p9">
            <a:hlinkClick r:id="rId6"/>
          </p:cNvPr>
          <p:cNvPicPr preferRelativeResize="0"/>
          <p:nvPr/>
        </p:nvPicPr>
        <p:blipFill>
          <a:blip r:embed="rId7">
            <a:alphaModFix/>
          </a:blip>
          <a:stretch>
            <a:fillRect/>
          </a:stretch>
        </p:blipFill>
        <p:spPr>
          <a:xfrm>
            <a:off x="4551600" y="1471650"/>
            <a:ext cx="3106500" cy="2076152"/>
          </a:xfrm>
          <a:prstGeom prst="rect">
            <a:avLst/>
          </a:prstGeom>
          <a:noFill/>
          <a:ln>
            <a:noFill/>
          </a:ln>
        </p:spPr>
      </p:pic>
      <p:sp>
        <p:nvSpPr>
          <p:cNvPr id="91" name="Google Shape;91;p9"/>
          <p:cNvSpPr txBox="1"/>
          <p:nvPr/>
        </p:nvSpPr>
        <p:spPr>
          <a:xfrm>
            <a:off x="368862" y="3350700"/>
            <a:ext cx="1699800" cy="17520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Scroll down</a:t>
            </a:r>
            <a:br>
              <a:rPr b="1" lang="en" sz="1200">
                <a:latin typeface="Montserrat"/>
                <a:ea typeface="Montserrat"/>
                <a:cs typeface="Montserrat"/>
                <a:sym typeface="Montserrat"/>
              </a:rPr>
            </a:br>
            <a:r>
              <a:rPr b="1" lang="en" sz="1200">
                <a:latin typeface="Montserrat"/>
                <a:ea typeface="Montserrat"/>
                <a:cs typeface="Montserrat"/>
                <a:sym typeface="Montserrat"/>
              </a:rPr>
              <a:t> and click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 to listen to the</a:t>
            </a:r>
            <a:br>
              <a:rPr b="1" lang="en" sz="1200">
                <a:latin typeface="Montserrat"/>
                <a:ea typeface="Montserrat"/>
                <a:cs typeface="Montserrat"/>
                <a:sym typeface="Montserrat"/>
              </a:rPr>
            </a:br>
            <a:r>
              <a:rPr b="1" lang="en" sz="1200">
                <a:latin typeface="Montserrat"/>
                <a:ea typeface="Montserrat"/>
                <a:cs typeface="Montserrat"/>
                <a:sym typeface="Montserrat"/>
              </a:rPr>
              <a:t>article.</a:t>
            </a:r>
            <a:endParaRPr b="1" sz="1200">
              <a:latin typeface="Montserrat"/>
              <a:ea typeface="Montserrat"/>
              <a:cs typeface="Montserrat"/>
              <a:sym typeface="Montserrat"/>
            </a:endParaRPr>
          </a:p>
        </p:txBody>
      </p:sp>
      <p:sp>
        <p:nvSpPr>
          <p:cNvPr id="92" name="Google Shape;92;p9"/>
          <p:cNvSpPr/>
          <p:nvPr/>
        </p:nvSpPr>
        <p:spPr>
          <a:xfrm>
            <a:off x="3419113" y="1732200"/>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1">
  <p:cSld name="CUSTOM_2_2">
    <p:bg>
      <p:bgPr>
        <a:gradFill>
          <a:gsLst>
            <a:gs pos="0">
              <a:srgbClr val="FFEC3A"/>
            </a:gs>
            <a:gs pos="100000">
              <a:srgbClr val="F8B232"/>
            </a:gs>
          </a:gsLst>
          <a:lin ang="8099331" scaled="0"/>
        </a:gradFill>
      </p:bgPr>
    </p:bg>
    <p:spTree>
      <p:nvGrpSpPr>
        <p:cNvPr id="93" name="Shape 93"/>
        <p:cNvGrpSpPr/>
        <p:nvPr/>
      </p:nvGrpSpPr>
      <p:grpSpPr>
        <a:xfrm>
          <a:off x="0" y="0"/>
          <a:ext cx="0" cy="0"/>
          <a:chOff x="0" y="0"/>
          <a:chExt cx="0" cy="0"/>
        </a:xfrm>
      </p:grpSpPr>
      <p:sp>
        <p:nvSpPr>
          <p:cNvPr id="94" name="Google Shape;94;p10"/>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0">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96" name="Google Shape;96;p10"/>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
        <p:nvSpPr>
          <p:cNvPr id="97" name="Google Shape;97;p10"/>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1.</a:t>
            </a:r>
            <a:r>
              <a:rPr b="1" lang="en" sz="1600">
                <a:latin typeface="Montserrat"/>
                <a:ea typeface="Montserrat"/>
                <a:cs typeface="Montserrat"/>
                <a:sym typeface="Montserrat"/>
              </a:rPr>
              <a:t> </a:t>
            </a:r>
            <a:r>
              <a:rPr lang="en" sz="1600">
                <a:latin typeface="Montserrat"/>
                <a:ea typeface="Montserrat"/>
                <a:cs typeface="Montserrat"/>
                <a:sym typeface="Montserrat"/>
              </a:rPr>
              <a:t>Reread the opening section on page 5. How does the author help you picture what was happening in Chicago on October 8, 1871? Why do you think the author starts with this description? </a:t>
            </a:r>
            <a:endParaRPr sz="1600">
              <a:latin typeface="Montserrat"/>
              <a:ea typeface="Montserrat"/>
              <a:cs typeface="Montserrat"/>
              <a:sym typeface="Montserrat"/>
            </a:endParaRPr>
          </a:p>
        </p:txBody>
      </p:sp>
      <p:sp>
        <p:nvSpPr>
          <p:cNvPr id="98" name="Google Shape;98;p10"/>
          <p:cNvSpPr txBox="1"/>
          <p:nvPr/>
        </p:nvSpPr>
        <p:spPr>
          <a:xfrm>
            <a:off x="623825" y="2983475"/>
            <a:ext cx="81012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2.</a:t>
            </a:r>
            <a:r>
              <a:rPr b="1" lang="en" sz="1600">
                <a:latin typeface="Montserrat"/>
                <a:ea typeface="Montserrat"/>
                <a:cs typeface="Montserrat"/>
                <a:sym typeface="Montserrat"/>
              </a:rPr>
              <a:t> </a:t>
            </a:r>
            <a:r>
              <a:rPr lang="en" sz="1600">
                <a:latin typeface="Montserrat"/>
                <a:ea typeface="Montserrat"/>
                <a:cs typeface="Montserrat"/>
                <a:sym typeface="Montserrat"/>
              </a:rPr>
              <a:t>Based on the section “Hope and Excitement,” how were the Bradwell and O’Leary families similar? How were they different?</a:t>
            </a:r>
            <a:endParaRPr sz="1600">
              <a:latin typeface="Montserrat"/>
              <a:ea typeface="Montserrat"/>
              <a:cs typeface="Montserrat"/>
              <a:sym typeface="Montserrat"/>
            </a:endParaRPr>
          </a:p>
        </p:txBody>
      </p:sp>
      <p:sp>
        <p:nvSpPr>
          <p:cNvPr id="99" name="Google Shape;99;p10"/>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p:txBody>
      </p:sp>
      <p:sp>
        <p:nvSpPr>
          <p:cNvPr id="100" name="Google Shape;100;p10"/>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gradFill>
          <a:gsLst>
            <a:gs pos="0">
              <a:srgbClr val="FFEC3A"/>
            </a:gs>
            <a:gs pos="100000">
              <a:srgbClr val="F8B232"/>
            </a:gs>
          </a:gsLst>
          <a:lin ang="8099331" scaled="0"/>
        </a:gra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1832700"/>
          </a:xfrm>
          <a:prstGeom prst="rect">
            <a:avLst/>
          </a:prstGeom>
          <a:noFill/>
          <a:ln>
            <a:noFill/>
          </a:ln>
        </p:spPr>
        <p:txBody>
          <a:bodyPr anchorCtr="0" anchor="t" bIns="93400" lIns="93400" spcFirstLastPara="1" rIns="93400" wrap="square" tIns="93400">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700"/>
              </a:spcBef>
              <a:spcAft>
                <a:spcPts val="0"/>
              </a:spcAft>
              <a:buSzPts val="1400"/>
              <a:buChar char="○"/>
              <a:defRPr sz="1400"/>
            </a:lvl2pPr>
            <a:lvl3pPr indent="-317500" lvl="2" marL="1371600">
              <a:lnSpc>
                <a:spcPct val="115000"/>
              </a:lnSpc>
              <a:spcBef>
                <a:spcPts val="1700"/>
              </a:spcBef>
              <a:spcAft>
                <a:spcPts val="0"/>
              </a:spcAft>
              <a:buSzPts val="1400"/>
              <a:buChar char="■"/>
              <a:defRPr sz="1400"/>
            </a:lvl3pPr>
            <a:lvl4pPr indent="-317500" lvl="3" marL="1828800">
              <a:lnSpc>
                <a:spcPct val="115000"/>
              </a:lnSpc>
              <a:spcBef>
                <a:spcPts val="1700"/>
              </a:spcBef>
              <a:spcAft>
                <a:spcPts val="0"/>
              </a:spcAft>
              <a:buSzPts val="1400"/>
              <a:buChar char="●"/>
              <a:defRPr sz="1400"/>
            </a:lvl4pPr>
            <a:lvl5pPr indent="-317500" lvl="4" marL="2286000">
              <a:lnSpc>
                <a:spcPct val="115000"/>
              </a:lnSpc>
              <a:spcBef>
                <a:spcPts val="1700"/>
              </a:spcBef>
              <a:spcAft>
                <a:spcPts val="0"/>
              </a:spcAft>
              <a:buSzPts val="1400"/>
              <a:buChar char="○"/>
              <a:defRPr sz="1400"/>
            </a:lvl5pPr>
            <a:lvl6pPr indent="-317500" lvl="5" marL="2743200">
              <a:lnSpc>
                <a:spcPct val="115000"/>
              </a:lnSpc>
              <a:spcBef>
                <a:spcPts val="1700"/>
              </a:spcBef>
              <a:spcAft>
                <a:spcPts val="0"/>
              </a:spcAft>
              <a:buSzPts val="1400"/>
              <a:buChar char="■"/>
              <a:defRPr sz="1400"/>
            </a:lvl6pPr>
            <a:lvl7pPr indent="-317500" lvl="6" marL="3200400">
              <a:lnSpc>
                <a:spcPct val="115000"/>
              </a:lnSpc>
              <a:spcBef>
                <a:spcPts val="1700"/>
              </a:spcBef>
              <a:spcAft>
                <a:spcPts val="0"/>
              </a:spcAft>
              <a:buSzPts val="1400"/>
              <a:buChar char="●"/>
              <a:defRPr sz="1400"/>
            </a:lvl7pPr>
            <a:lvl8pPr indent="-317500" lvl="7" marL="3657600">
              <a:lnSpc>
                <a:spcPct val="115000"/>
              </a:lnSpc>
              <a:spcBef>
                <a:spcPts val="1700"/>
              </a:spcBef>
              <a:spcAft>
                <a:spcPts val="0"/>
              </a:spcAft>
              <a:buSzPts val="1400"/>
              <a:buChar char="○"/>
              <a:defRPr sz="1400"/>
            </a:lvl8pPr>
            <a:lvl9pPr indent="-317500" lvl="8" marL="4114800">
              <a:lnSpc>
                <a:spcPct val="115000"/>
              </a:lnSpc>
              <a:spcBef>
                <a:spcPts val="1700"/>
              </a:spcBef>
              <a:spcAft>
                <a:spcPts val="1700"/>
              </a:spcAft>
              <a:buSzPts val="1400"/>
              <a:buChar char="■"/>
              <a:defRPr sz="1400"/>
            </a:lvl9pPr>
          </a:lstStyle>
          <a:p/>
        </p:txBody>
      </p:sp>
      <p:sp>
        <p:nvSpPr>
          <p:cNvPr id="7" name="Google Shape;7;p1"/>
          <p:cNvSpPr txBox="1"/>
          <p:nvPr>
            <p:ph idx="12" type="sldNum"/>
          </p:nvPr>
        </p:nvSpPr>
        <p:spPr>
          <a:xfrm>
            <a:off x="8490250" y="4681009"/>
            <a:ext cx="548400" cy="393600"/>
          </a:xfrm>
          <a:prstGeom prst="rect">
            <a:avLst/>
          </a:prstGeom>
          <a:noFill/>
          <a:ln>
            <a:noFill/>
          </a:ln>
        </p:spPr>
        <p:txBody>
          <a:bodyPr anchorCtr="0" anchor="ctr" bIns="93400" lIns="93400" spcFirstLastPara="1" rIns="93400" wrap="square" tIns="93400">
            <a:noAutofit/>
          </a:bodyPr>
          <a:lstStyle>
            <a:lvl1pPr lvl="0" algn="r">
              <a:buNone/>
              <a:defRPr sz="1100">
                <a:solidFill>
                  <a:schemeClr val="accent3"/>
                </a:solidFill>
                <a:latin typeface="Average"/>
                <a:ea typeface="Average"/>
                <a:cs typeface="Average"/>
                <a:sym typeface="Average"/>
              </a:defRPr>
            </a:lvl1pPr>
            <a:lvl2pPr lvl="1" algn="r">
              <a:buNone/>
              <a:defRPr sz="1100">
                <a:solidFill>
                  <a:schemeClr val="accent3"/>
                </a:solidFill>
                <a:latin typeface="Average"/>
                <a:ea typeface="Average"/>
                <a:cs typeface="Average"/>
                <a:sym typeface="Average"/>
              </a:defRPr>
            </a:lvl2pPr>
            <a:lvl3pPr lvl="2" algn="r">
              <a:buNone/>
              <a:defRPr sz="1100">
                <a:solidFill>
                  <a:schemeClr val="accent3"/>
                </a:solidFill>
                <a:latin typeface="Average"/>
                <a:ea typeface="Average"/>
                <a:cs typeface="Average"/>
                <a:sym typeface="Average"/>
              </a:defRPr>
            </a:lvl3pPr>
            <a:lvl4pPr lvl="3" algn="r">
              <a:buNone/>
              <a:defRPr sz="1100">
                <a:solidFill>
                  <a:schemeClr val="accent3"/>
                </a:solidFill>
                <a:latin typeface="Average"/>
                <a:ea typeface="Average"/>
                <a:cs typeface="Average"/>
                <a:sym typeface="Average"/>
              </a:defRPr>
            </a:lvl4pPr>
            <a:lvl5pPr lvl="4" algn="r">
              <a:buNone/>
              <a:defRPr sz="1100">
                <a:solidFill>
                  <a:schemeClr val="accent3"/>
                </a:solidFill>
                <a:latin typeface="Average"/>
                <a:ea typeface="Average"/>
                <a:cs typeface="Average"/>
                <a:sym typeface="Average"/>
              </a:defRPr>
            </a:lvl5pPr>
            <a:lvl6pPr lvl="5" algn="r">
              <a:buNone/>
              <a:defRPr sz="1100">
                <a:solidFill>
                  <a:schemeClr val="accent3"/>
                </a:solidFill>
                <a:latin typeface="Average"/>
                <a:ea typeface="Average"/>
                <a:cs typeface="Average"/>
                <a:sym typeface="Average"/>
              </a:defRPr>
            </a:lvl6pPr>
            <a:lvl7pPr lvl="6" algn="r">
              <a:buNone/>
              <a:defRPr sz="1100">
                <a:solidFill>
                  <a:schemeClr val="accent3"/>
                </a:solidFill>
                <a:latin typeface="Average"/>
                <a:ea typeface="Average"/>
                <a:cs typeface="Average"/>
                <a:sym typeface="Average"/>
              </a:defRPr>
            </a:lvl7pPr>
            <a:lvl8pPr lvl="7" algn="r">
              <a:buNone/>
              <a:defRPr sz="1100">
                <a:solidFill>
                  <a:schemeClr val="accent3"/>
                </a:solidFill>
                <a:latin typeface="Average"/>
                <a:ea typeface="Average"/>
                <a:cs typeface="Average"/>
                <a:sym typeface="Average"/>
              </a:defRPr>
            </a:lvl8pPr>
            <a:lvl9pPr lvl="8" algn="r">
              <a:buNone/>
              <a:defRPr sz="11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a:off x="-425500" y="4877700"/>
            <a:ext cx="10058400" cy="2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t>©2021 by Scholastic Inc. All rights reserved. Permission granted to teachers and subscribers to make copies of this file to distribute to their students. Scholastic is not responsible for any edits to these materials made by educators or their students.</a:t>
            </a:r>
            <a:endParaRPr sz="600"/>
          </a:p>
          <a:p>
            <a:pPr indent="0" lvl="0" marL="0" rtl="0" algn="ctr">
              <a:lnSpc>
                <a:spcPct val="115000"/>
              </a:lnSpc>
              <a:spcBef>
                <a:spcPts val="0"/>
              </a:spcBef>
              <a:spcAft>
                <a:spcPts val="0"/>
              </a:spcAft>
              <a:buNone/>
            </a:pPr>
            <a:r>
              <a:t/>
            </a:r>
            <a:endParaRPr sz="600"/>
          </a:p>
          <a:p>
            <a:pPr indent="0" lvl="0" marL="0" rtl="0" algn="ctr">
              <a:lnSpc>
                <a:spcPct val="115000"/>
              </a:lnSpc>
              <a:spcBef>
                <a:spcPts val="0"/>
              </a:spcBef>
              <a:spcAft>
                <a:spcPts val="0"/>
              </a:spcAft>
              <a:buNone/>
            </a:pPr>
            <a:r>
              <a:t/>
            </a:r>
            <a:endParaRPr sz="6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7.xml"/><Relationship Id="rId10" Type="http://schemas.openxmlformats.org/officeDocument/2006/relationships/slide" Target="/ppt/slides/slide5.xml"/><Relationship Id="rId13" Type="http://schemas.openxmlformats.org/officeDocument/2006/relationships/slide" Target="/ppt/slides/slide8.xml"/><Relationship Id="rId12" Type="http://schemas.openxmlformats.org/officeDocument/2006/relationships/slide" Target="/ppt/slides/slide7.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6.xml"/><Relationship Id="rId9" Type="http://schemas.openxmlformats.org/officeDocument/2006/relationships/slide" Target="/ppt/slides/slide14.xml"/><Relationship Id="rId15" Type="http://schemas.openxmlformats.org/officeDocument/2006/relationships/image" Target="../media/image26.png"/><Relationship Id="rId14" Type="http://schemas.openxmlformats.org/officeDocument/2006/relationships/slide" Target="/ppt/slides/slide14.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11.xml"/><Relationship Id="rId8" Type="http://schemas.openxmlformats.org/officeDocument/2006/relationships/hyperlink" Target="https://storyworks.scholastic.com/issues/2021-22/100121/this-is-the-end-of-chicago.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hyperlink" Target="https://storyworks.scholastic.com/issues/2021-22/100121/this-is-the-end-of-chicago.html?lmode=1&amp;share-video=70f958de7a7a4e2d8e8e0b6a1c0afd3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storyworks.scholastic.com/issues/2021-22/100121/this-is-the-end-of-chicago.html?lmode=1&amp;share-slideshow=b4a7e69f23cc5505ff1839b95a2f489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toryworks.scholastic.com/issues/2021-22/100121/this-is-the-end-of-chicago.html" TargetMode="External"/><Relationship Id="rId4" Type="http://schemas.openxmlformats.org/officeDocument/2006/relationships/hyperlink" Target="https://storyworks.scholastic.com/issues/2021-22/100121/this-is-the-end-of-chicago.html" TargetMode="External"/><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a:hlinkClick action="ppaction://hlinksldjump" r:id="rId3"/>
          </p:cNvPr>
          <p:cNvSpPr/>
          <p:nvPr/>
        </p:nvSpPr>
        <p:spPr>
          <a:xfrm>
            <a:off x="6221550" y="1009850"/>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a:hlinkClick/>
          </p:cNvPr>
          <p:cNvSpPr/>
          <p:nvPr/>
        </p:nvSpPr>
        <p:spPr>
          <a:xfrm>
            <a:off x="6221550" y="1438690"/>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a:hlinkClick action="ppaction://hlinksldjump" r:id="rId4"/>
          </p:cNvPr>
          <p:cNvSpPr/>
          <p:nvPr/>
        </p:nvSpPr>
        <p:spPr>
          <a:xfrm>
            <a:off x="6221550" y="1735845"/>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a:hlinkClick action="ppaction://hlinksldjump" r:id="rId5"/>
          </p:cNvPr>
          <p:cNvSpPr/>
          <p:nvPr/>
        </p:nvSpPr>
        <p:spPr>
          <a:xfrm>
            <a:off x="6221550" y="2104325"/>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a:hlinkClick action="ppaction://hlinksldjump" r:id="rId6"/>
          </p:cNvPr>
          <p:cNvSpPr/>
          <p:nvPr/>
        </p:nvSpPr>
        <p:spPr>
          <a:xfrm>
            <a:off x="6221550" y="2481600"/>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a:hlinkClick action="ppaction://hlinksldjump" r:id="rId7"/>
          </p:cNvPr>
          <p:cNvSpPr/>
          <p:nvPr/>
        </p:nvSpPr>
        <p:spPr>
          <a:xfrm>
            <a:off x="6221550" y="2793700"/>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a:hlinkClick r:id="rId8"/>
          </p:cNvPr>
          <p:cNvSpPr/>
          <p:nvPr/>
        </p:nvSpPr>
        <p:spPr>
          <a:xfrm>
            <a:off x="1062075" y="619450"/>
            <a:ext cx="4646700" cy="30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a:hlinkClick action="ppaction://hlinksldjump" r:id="rId9"/>
          </p:cNvPr>
          <p:cNvSpPr/>
          <p:nvPr/>
        </p:nvSpPr>
        <p:spPr>
          <a:xfrm>
            <a:off x="6221550" y="3179375"/>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a:hlinkClick action="ppaction://hlinkshowjump?jump=nextslide"/>
          </p:cNvPr>
          <p:cNvSpPr/>
          <p:nvPr/>
        </p:nvSpPr>
        <p:spPr>
          <a:xfrm>
            <a:off x="6221550" y="1253515"/>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a:hlinkClick action="ppaction://hlinksldjump" r:id="rId10"/>
          </p:cNvPr>
          <p:cNvSpPr/>
          <p:nvPr/>
        </p:nvSpPr>
        <p:spPr>
          <a:xfrm>
            <a:off x="6221550" y="1339311"/>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a:hlinkClick action="ppaction://hlinksldjump" r:id="rId11"/>
          </p:cNvPr>
          <p:cNvSpPr/>
          <p:nvPr/>
        </p:nvSpPr>
        <p:spPr>
          <a:xfrm>
            <a:off x="6221550" y="1939315"/>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a:hlinkClick action="ppaction://hlinksldjump" r:id="rId12"/>
          </p:cNvPr>
          <p:cNvSpPr/>
          <p:nvPr/>
        </p:nvSpPr>
        <p:spPr>
          <a:xfrm>
            <a:off x="6221550" y="2116203"/>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a:hlinkClick action="ppaction://hlinksldjump" r:id="rId13"/>
          </p:cNvPr>
          <p:cNvSpPr/>
          <p:nvPr/>
        </p:nvSpPr>
        <p:spPr>
          <a:xfrm>
            <a:off x="6221550" y="2456877"/>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a:hlinkClick action="ppaction://hlinksldjump" r:id="rId14"/>
          </p:cNvPr>
          <p:cNvSpPr/>
          <p:nvPr/>
        </p:nvSpPr>
        <p:spPr>
          <a:xfrm>
            <a:off x="6221550" y="2974441"/>
            <a:ext cx="1655700" cy="3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20">
            <a:hlinkClick action="ppaction://hlinkshowjump?jump=lastslide"/>
          </p:cNvPr>
          <p:cNvPicPr preferRelativeResize="0"/>
          <p:nvPr/>
        </p:nvPicPr>
        <p:blipFill>
          <a:blip r:embed="rId15">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txBox="1"/>
          <p:nvPr>
            <p:ph idx="4294967295" type="body"/>
          </p:nvPr>
        </p:nvSpPr>
        <p:spPr>
          <a:xfrm>
            <a:off x="935006" y="1929510"/>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47" name="Google Shape;247;p29"/>
          <p:cNvSpPr txBox="1"/>
          <p:nvPr>
            <p:ph idx="4294967295" type="body"/>
          </p:nvPr>
        </p:nvSpPr>
        <p:spPr>
          <a:xfrm>
            <a:off x="935006" y="3694850"/>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48" name="Google Shape;248;p2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0"/>
          <p:cNvSpPr txBox="1"/>
          <p:nvPr>
            <p:ph idx="4294967295" type="body"/>
          </p:nvPr>
        </p:nvSpPr>
        <p:spPr>
          <a:xfrm>
            <a:off x="935000" y="1558725"/>
            <a:ext cx="7599300" cy="12312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55" name="Google Shape;255;p30">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txBox="1"/>
          <p:nvPr>
            <p:ph idx="4294967295" type="body"/>
          </p:nvPr>
        </p:nvSpPr>
        <p:spPr>
          <a:xfrm>
            <a:off x="935000" y="1669725"/>
            <a:ext cx="7599300" cy="2637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62" name="Google Shape;262;p31">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ph idx="4294967295" type="body"/>
          </p:nvPr>
        </p:nvSpPr>
        <p:spPr>
          <a:xfrm>
            <a:off x="935000" y="1772500"/>
            <a:ext cx="7599300" cy="27630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68" name="Google Shape;268;p32">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idx="4294967295" type="body"/>
          </p:nvPr>
        </p:nvSpPr>
        <p:spPr>
          <a:xfrm>
            <a:off x="949200" y="2466668"/>
            <a:ext cx="7245600" cy="21717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74" name="Google Shape;274;p33">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1">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91" name="Google Shape;191;p21">
            <a:hlinkClick r:id="rId4"/>
          </p:cNvPr>
          <p:cNvSpPr/>
          <p:nvPr/>
        </p:nvSpPr>
        <p:spPr>
          <a:xfrm>
            <a:off x="4649200" y="1702975"/>
            <a:ext cx="3191100" cy="21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idx="4294967295" type="body"/>
          </p:nvPr>
        </p:nvSpPr>
        <p:spPr>
          <a:xfrm>
            <a:off x="935000" y="2639598"/>
            <a:ext cx="7599300" cy="762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97" name="Google Shape;197;p22"/>
          <p:cNvSpPr txBox="1"/>
          <p:nvPr>
            <p:ph idx="4294967295" type="body"/>
          </p:nvPr>
        </p:nvSpPr>
        <p:spPr>
          <a:xfrm>
            <a:off x="935000" y="4125876"/>
            <a:ext cx="7599300" cy="6027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98" name="Google Shape;198;p22">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idx="4294967295" type="body"/>
          </p:nvPr>
        </p:nvSpPr>
        <p:spPr>
          <a:xfrm>
            <a:off x="935000" y="2411000"/>
            <a:ext cx="7599300" cy="636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04" name="Google Shape;204;p23"/>
          <p:cNvSpPr txBox="1"/>
          <p:nvPr>
            <p:ph idx="4294967295" type="body"/>
          </p:nvPr>
        </p:nvSpPr>
        <p:spPr>
          <a:xfrm>
            <a:off x="935000" y="3897277"/>
            <a:ext cx="7599300" cy="762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4294967295" type="body"/>
          </p:nvPr>
        </p:nvSpPr>
        <p:spPr>
          <a:xfrm>
            <a:off x="4980387" y="2648513"/>
            <a:ext cx="3492600" cy="19026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11" name="Google Shape;211;p24">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a:hlinkClick r:id="rId3"/>
          </p:cNvPr>
          <p:cNvSpPr/>
          <p:nvPr/>
        </p:nvSpPr>
        <p:spPr>
          <a:xfrm>
            <a:off x="4380525" y="1674175"/>
            <a:ext cx="4169700" cy="21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a:hlinkClick r:id="rId3"/>
          </p:cNvPr>
          <p:cNvSpPr/>
          <p:nvPr/>
        </p:nvSpPr>
        <p:spPr>
          <a:xfrm>
            <a:off x="4302325" y="1424675"/>
            <a:ext cx="4202100" cy="27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a:hlinkClick r:id="rId4"/>
          </p:cNvPr>
          <p:cNvSpPr/>
          <p:nvPr/>
        </p:nvSpPr>
        <p:spPr>
          <a:xfrm>
            <a:off x="4514850" y="1424675"/>
            <a:ext cx="3191100" cy="21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6">
            <a:hlinkClick action="ppaction://hlinkshowjump?jump=lastslide"/>
          </p:cNvPr>
          <p:cNvPicPr preferRelativeResize="0"/>
          <p:nvPr/>
        </p:nvPicPr>
        <p:blipFill>
          <a:blip r:embed="rId5">
            <a:alphaModFix/>
          </a:blip>
          <a:stretch>
            <a:fillRect/>
          </a:stretch>
        </p:blipFill>
        <p:spPr>
          <a:xfrm>
            <a:off x="336158" y="4474387"/>
            <a:ext cx="356100" cy="35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txBox="1"/>
          <p:nvPr>
            <p:ph idx="4294967295" type="body"/>
          </p:nvPr>
        </p:nvSpPr>
        <p:spPr>
          <a:xfrm>
            <a:off x="935006" y="2107448"/>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31" name="Google Shape;231;p27"/>
          <p:cNvSpPr txBox="1"/>
          <p:nvPr>
            <p:ph idx="4294967295" type="body"/>
          </p:nvPr>
        </p:nvSpPr>
        <p:spPr>
          <a:xfrm>
            <a:off x="935006" y="3618650"/>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32" name="Google Shape;232;p27">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txBox="1"/>
          <p:nvPr>
            <p:ph idx="4294967295" type="body"/>
          </p:nvPr>
        </p:nvSpPr>
        <p:spPr>
          <a:xfrm>
            <a:off x="935006" y="1929510"/>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39" name="Google Shape;239;p28"/>
          <p:cNvSpPr txBox="1"/>
          <p:nvPr>
            <p:ph idx="4294967295" type="body"/>
          </p:nvPr>
        </p:nvSpPr>
        <p:spPr>
          <a:xfrm>
            <a:off x="935006" y="3501588"/>
            <a:ext cx="7599300" cy="8859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40" name="Google Shape;240;p28">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